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sldIdLst>
    <p:sldId id="476" r:id="rId2"/>
    <p:sldId id="256" r:id="rId3"/>
    <p:sldId id="380" r:id="rId4"/>
    <p:sldId id="385" r:id="rId5"/>
    <p:sldId id="387" r:id="rId6"/>
    <p:sldId id="423" r:id="rId7"/>
    <p:sldId id="389" r:id="rId8"/>
    <p:sldId id="390" r:id="rId9"/>
    <p:sldId id="391" r:id="rId10"/>
    <p:sldId id="393" r:id="rId11"/>
    <p:sldId id="394" r:id="rId12"/>
    <p:sldId id="392" r:id="rId13"/>
    <p:sldId id="395" r:id="rId14"/>
    <p:sldId id="424" r:id="rId15"/>
    <p:sldId id="418" r:id="rId16"/>
    <p:sldId id="435" r:id="rId17"/>
    <p:sldId id="420" r:id="rId18"/>
    <p:sldId id="421" r:id="rId19"/>
    <p:sldId id="415" r:id="rId20"/>
    <p:sldId id="436" r:id="rId21"/>
    <p:sldId id="419" r:id="rId22"/>
    <p:sldId id="425" r:id="rId23"/>
    <p:sldId id="388" r:id="rId24"/>
    <p:sldId id="426" r:id="rId25"/>
    <p:sldId id="397" r:id="rId26"/>
    <p:sldId id="417" r:id="rId27"/>
    <p:sldId id="427" r:id="rId28"/>
    <p:sldId id="422" r:id="rId29"/>
    <p:sldId id="400" r:id="rId30"/>
    <p:sldId id="402" r:id="rId31"/>
    <p:sldId id="428" r:id="rId32"/>
    <p:sldId id="404" r:id="rId33"/>
    <p:sldId id="429" r:id="rId34"/>
    <p:sldId id="411" r:id="rId35"/>
    <p:sldId id="412" r:id="rId36"/>
    <p:sldId id="405" r:id="rId37"/>
    <p:sldId id="430" r:id="rId38"/>
    <p:sldId id="410" r:id="rId39"/>
    <p:sldId id="414" r:id="rId40"/>
    <p:sldId id="403" r:id="rId41"/>
    <p:sldId id="431" r:id="rId42"/>
    <p:sldId id="406" r:id="rId43"/>
    <p:sldId id="398" r:id="rId44"/>
    <p:sldId id="432" r:id="rId45"/>
    <p:sldId id="434" r:id="rId46"/>
    <p:sldId id="413" r:id="rId47"/>
    <p:sldId id="437" r:id="rId48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39" autoAdjust="0"/>
    <p:restoredTop sz="94550" autoAdjust="0"/>
  </p:normalViewPr>
  <p:slideViewPr>
    <p:cSldViewPr>
      <p:cViewPr varScale="1">
        <p:scale>
          <a:sx n="98" d="100"/>
          <a:sy n="98" d="100"/>
        </p:scale>
        <p:origin x="14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1FDA6-5393-4ADC-B006-2478C5C3063A}" type="datetimeFigureOut">
              <a:rPr lang="es-ES" smtClean="0"/>
              <a:t>1/4/20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B81BB-3EA8-4F45-AD69-B19A6008EF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67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B81BB-3EA8-4F45-AD69-B19A6008EF9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37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76B6C-C88E-4A90-A495-674C4E9211E8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0343502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6AF92-A645-4889-88C2-E1687FCC6897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573552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FDC38-204F-4996-9CF5-67AB06A1C275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476616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DC40E-9725-42C4-B913-7466EEA50479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5945409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5A770-9F7E-47D1-897B-F0991889CF83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8891090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64BD5-2A37-4287-92A6-C310CE6DFE11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0002269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20FEF-2FE9-4018-A9AE-C53BE2F284B7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1700792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2D0A3-E710-4435-985C-1D4629ADEB46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974518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A0834-C609-4A2B-834B-42AA5BA6347F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3564965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E152A-9D06-4FE2-8534-C2397CC99AB0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6551626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1AEA5-4AFC-441D-A7B7-C140DA2F3504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5590093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12D6CD-25A8-4AD4-BE4F-0A68BBB58D37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CuadroTexto">
            <a:extLst>
              <a:ext uri="{FF2B5EF4-FFF2-40B4-BE49-F238E27FC236}">
                <a16:creationId xmlns:a16="http://schemas.microsoft.com/office/drawing/2014/main" id="{86F96D61-2732-754C-B32B-14AC35195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420938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/>
              <a:t>Hemengo hauek apunte batzuk baino ez dira. Beharbada ez daude akatsen bat edo bestetik libre.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/>
              <a:t>Liburu batekin konparatzea ez legoke gaizki</a:t>
            </a:r>
          </a:p>
        </p:txBody>
      </p:sp>
      <p:sp>
        <p:nvSpPr>
          <p:cNvPr id="15362" name="CuadroTexto 4">
            <a:extLst>
              <a:ext uri="{FF2B5EF4-FFF2-40B4-BE49-F238E27FC236}">
                <a16:creationId xmlns:a16="http://schemas.microsoft.com/office/drawing/2014/main" id="{BEC465BE-DCAB-644B-BA1C-EBCDE71BD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83518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ES" sz="1400"/>
              <a:t>Gaizka Bilbao Barandika</a:t>
            </a:r>
          </a:p>
          <a:p>
            <a:r>
              <a:rPr lang="es-ES" altLang="es-ES" sz="1400"/>
              <a:t>Neurokirurgia Serbitzua</a:t>
            </a:r>
          </a:p>
          <a:p>
            <a:r>
              <a:rPr lang="es-ES" altLang="es-ES" sz="1400"/>
              <a:t>Gurutzetako Unibersitate Ospitalea</a:t>
            </a:r>
          </a:p>
        </p:txBody>
      </p:sp>
    </p:spTree>
    <p:extLst>
      <p:ext uri="{BB962C8B-B14F-4D97-AF65-F5344CB8AC3E}">
        <p14:creationId xmlns:p14="http://schemas.microsoft.com/office/powerpoint/2010/main" val="1758516911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907704" y="90872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/>
              <a:t>Klippel-Feil</a:t>
            </a:r>
            <a:r>
              <a:rPr lang="es-ES" sz="3200" b="1" dirty="0"/>
              <a:t> </a:t>
            </a:r>
            <a:r>
              <a:rPr lang="es-ES" sz="3200" b="1" dirty="0" err="1"/>
              <a:t>sindromea</a:t>
            </a:r>
            <a:endParaRPr lang="es-ES" sz="3200" b="1" dirty="0"/>
          </a:p>
        </p:txBody>
      </p:sp>
      <p:pic>
        <p:nvPicPr>
          <p:cNvPr id="7" name="Picture 6" descr="Klipp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2815580" cy="405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img.medscape.com/pi/emed/ckb/orthopedic_surgery/1230552-1260442-7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178820" y="1772816"/>
            <a:ext cx="3067495" cy="402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67614"/>
      </p:ext>
    </p:extLst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259632" y="90872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/>
              <a:t>Klippel-Feil</a:t>
            </a:r>
            <a:r>
              <a:rPr lang="es-ES" sz="3200" b="1" dirty="0"/>
              <a:t> </a:t>
            </a:r>
            <a:r>
              <a:rPr lang="es-ES" sz="3200" b="1" dirty="0" err="1"/>
              <a:t>sindromearen</a:t>
            </a:r>
            <a:r>
              <a:rPr lang="es-ES" sz="3200" b="1" dirty="0"/>
              <a:t> </a:t>
            </a:r>
            <a:r>
              <a:rPr lang="es-ES" sz="3200" b="1" dirty="0" err="1"/>
              <a:t>aldaera</a:t>
            </a:r>
            <a:endParaRPr lang="es-ES" sz="3200" b="1" dirty="0"/>
          </a:p>
        </p:txBody>
      </p:sp>
      <p:pic>
        <p:nvPicPr>
          <p:cNvPr id="175106" name="Picture 2" descr="https://encrypted-tbn1.gstatic.com/images?q=tbn:ANd9GcRpJaF4ufKJuWJAqydSs0Tpllx8rQqnfXvW9F5nuM0_xe1eatII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191683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 de flecha"/>
          <p:cNvCxnSpPr/>
          <p:nvPr/>
        </p:nvCxnSpPr>
        <p:spPr bwMode="auto">
          <a:xfrm flipH="1">
            <a:off x="5292080" y="4365104"/>
            <a:ext cx="9001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4 CuadroTexto"/>
          <p:cNvSpPr txBox="1"/>
          <p:nvPr/>
        </p:nvSpPr>
        <p:spPr>
          <a:xfrm>
            <a:off x="4716016" y="378904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44008" y="433548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12259240"/>
      </p:ext>
    </p:extLst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907704" y="90872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A.1.4.Inbaginazio </a:t>
            </a:r>
            <a:r>
              <a:rPr lang="es-ES" sz="3200" b="1" dirty="0" err="1"/>
              <a:t>basilarra</a:t>
            </a:r>
            <a:endParaRPr lang="es-ES" sz="32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043608" y="1916832"/>
            <a:ext cx="8100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Ap</a:t>
            </a:r>
            <a:r>
              <a:rPr lang="es-ES" dirty="0"/>
              <a:t> </a:t>
            </a:r>
            <a:r>
              <a:rPr lang="es-ES" dirty="0" err="1"/>
              <a:t>odontoidea</a:t>
            </a:r>
            <a:r>
              <a:rPr lang="es-ES" dirty="0"/>
              <a:t> foramen </a:t>
            </a:r>
            <a:r>
              <a:rPr lang="es-ES" dirty="0" err="1"/>
              <a:t>magnumean</a:t>
            </a:r>
            <a:r>
              <a:rPr lang="es-ES" dirty="0"/>
              <a:t> </a:t>
            </a:r>
            <a:r>
              <a:rPr lang="es-ES" dirty="0" err="1"/>
              <a:t>zehar</a:t>
            </a:r>
            <a:r>
              <a:rPr lang="es-ES" dirty="0"/>
              <a:t> </a:t>
            </a:r>
            <a:r>
              <a:rPr lang="es-ES" dirty="0" err="1"/>
              <a:t>sartzen</a:t>
            </a:r>
            <a:r>
              <a:rPr lang="es-ES" dirty="0"/>
              <a:t> 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/>
              <a:t>Oso </a:t>
            </a:r>
            <a:r>
              <a:rPr lang="es-ES" dirty="0" err="1"/>
              <a:t>sarri</a:t>
            </a:r>
            <a:r>
              <a:rPr lang="es-ES" dirty="0"/>
              <a:t> </a:t>
            </a: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malformazio</a:t>
            </a:r>
            <a:r>
              <a:rPr lang="es-ES" dirty="0"/>
              <a:t> </a:t>
            </a:r>
            <a:r>
              <a:rPr lang="es-ES" dirty="0" err="1"/>
              <a:t>batzuekin</a:t>
            </a:r>
            <a:r>
              <a:rPr lang="es-ES" dirty="0"/>
              <a:t> </a:t>
            </a:r>
            <a:r>
              <a:rPr lang="es-ES" dirty="0" err="1"/>
              <a:t>loturik</a:t>
            </a:r>
            <a:r>
              <a:rPr lang="es-ES" dirty="0"/>
              <a:t>:</a:t>
            </a:r>
          </a:p>
          <a:p>
            <a:r>
              <a:rPr lang="es-ES" dirty="0"/>
              <a:t>	</a:t>
            </a:r>
            <a:r>
              <a:rPr lang="es-ES" dirty="0" err="1"/>
              <a:t>Chiari</a:t>
            </a:r>
            <a:r>
              <a:rPr lang="es-ES" dirty="0"/>
              <a:t> I, siringomielia, os </a:t>
            </a:r>
            <a:r>
              <a:rPr lang="es-ES" dirty="0" err="1"/>
              <a:t>odontoideoa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Sintomak</a:t>
            </a:r>
            <a:r>
              <a:rPr lang="es-ES" dirty="0"/>
              <a:t>: </a:t>
            </a:r>
            <a:r>
              <a:rPr lang="es-ES" dirty="0" err="1"/>
              <a:t>entzefalo-enborraren</a:t>
            </a:r>
            <a:r>
              <a:rPr lang="es-ES" dirty="0"/>
              <a:t> </a:t>
            </a:r>
            <a:r>
              <a:rPr lang="es-ES" dirty="0" err="1"/>
              <a:t>konpresiotik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Tratamendua</a:t>
            </a:r>
            <a:r>
              <a:rPr lang="es-ES" dirty="0"/>
              <a:t>:</a:t>
            </a:r>
            <a:r>
              <a:rPr lang="es-ES" i="1" dirty="0"/>
              <a:t> </a:t>
            </a:r>
            <a:r>
              <a:rPr lang="es-ES" dirty="0" err="1"/>
              <a:t>kirurgikoa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9296723"/>
      </p:ext>
    </p:extLst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pic>
        <p:nvPicPr>
          <p:cNvPr id="7" name="Picture 7" descr="http://yousaytoo-us.s3-website-us-east-1.amazonaws.com/post_images/5a/aa/42/1044479/remote_image_13255939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4" r="11258" b="21680"/>
          <a:stretch/>
        </p:blipFill>
        <p:spPr bwMode="auto">
          <a:xfrm>
            <a:off x="4787974" y="2204864"/>
            <a:ext cx="3600450" cy="38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"/>
          <p:cNvCxnSpPr/>
          <p:nvPr/>
        </p:nvCxnSpPr>
        <p:spPr bwMode="auto">
          <a:xfrm>
            <a:off x="6228134" y="3212976"/>
            <a:ext cx="720080" cy="28803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5 Elipse"/>
          <p:cNvSpPr/>
          <p:nvPr/>
        </p:nvSpPr>
        <p:spPr bwMode="auto">
          <a:xfrm>
            <a:off x="6588174" y="3212976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7" t="38542" r="45405" b="30729"/>
          <a:stretch/>
        </p:blipFill>
        <p:spPr bwMode="auto">
          <a:xfrm>
            <a:off x="570213" y="2204864"/>
            <a:ext cx="3857771" cy="38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10 Conector recto"/>
          <p:cNvCxnSpPr/>
          <p:nvPr/>
        </p:nvCxnSpPr>
        <p:spPr bwMode="auto">
          <a:xfrm>
            <a:off x="1287010" y="3068960"/>
            <a:ext cx="1080120" cy="1440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12 Elipse"/>
          <p:cNvSpPr/>
          <p:nvPr/>
        </p:nvSpPr>
        <p:spPr bwMode="auto">
          <a:xfrm>
            <a:off x="1287010" y="3501008"/>
            <a:ext cx="72008" cy="720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907704" y="90872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A.1.4.Inbaginazio </a:t>
            </a:r>
            <a:r>
              <a:rPr lang="es-ES" sz="3200" b="1" dirty="0" err="1"/>
              <a:t>basilarra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874268490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403648" y="90872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A.2.NSZ-eko </a:t>
            </a:r>
            <a:r>
              <a:rPr lang="es-ES" sz="3200" b="1" dirty="0" err="1"/>
              <a:t>asaldurak</a:t>
            </a:r>
            <a:endParaRPr lang="es-ES" sz="3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3568" y="155679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1. </a:t>
            </a:r>
            <a:r>
              <a:rPr lang="es-ES" sz="2800" dirty="0" err="1"/>
              <a:t>Chiari</a:t>
            </a:r>
            <a:r>
              <a:rPr lang="es-ES" sz="2800" dirty="0"/>
              <a:t> </a:t>
            </a:r>
            <a:r>
              <a:rPr lang="es-ES" sz="2800" dirty="0" err="1"/>
              <a:t>malformazioak</a:t>
            </a:r>
            <a:r>
              <a:rPr lang="es-ES" sz="2800" dirty="0"/>
              <a:t> (I eta II </a:t>
            </a:r>
            <a:r>
              <a:rPr lang="es-ES" sz="2800" dirty="0" err="1"/>
              <a:t>motak</a:t>
            </a:r>
            <a:r>
              <a:rPr lang="es-ES" sz="2800" dirty="0"/>
              <a:t>)</a:t>
            </a:r>
          </a:p>
          <a:p>
            <a:r>
              <a:rPr lang="es-ES" sz="2800" dirty="0"/>
              <a:t>2. Siringomielia</a:t>
            </a:r>
          </a:p>
        </p:txBody>
      </p:sp>
    </p:spTree>
    <p:extLst>
      <p:ext uri="{BB962C8B-B14F-4D97-AF65-F5344CB8AC3E}">
        <p14:creationId xmlns:p14="http://schemas.microsoft.com/office/powerpoint/2010/main" val="3942577736"/>
      </p:ext>
    </p:extLst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907704" y="90872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A.2.1.Chiari I </a:t>
            </a:r>
            <a:r>
              <a:rPr lang="es-ES" sz="3200" b="1" dirty="0" err="1"/>
              <a:t>malformazioa</a:t>
            </a:r>
            <a:endParaRPr lang="es-ES" sz="3200" b="1" dirty="0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142338" y="2211310"/>
            <a:ext cx="2671694" cy="26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78" y="2257189"/>
            <a:ext cx="2794874" cy="26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7" t="38542" r="45405" b="30729"/>
          <a:stretch/>
        </p:blipFill>
        <p:spPr bwMode="auto">
          <a:xfrm>
            <a:off x="308315" y="2257189"/>
            <a:ext cx="2638144" cy="261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"/>
          <p:cNvCxnSpPr/>
          <p:nvPr/>
        </p:nvCxnSpPr>
        <p:spPr bwMode="auto">
          <a:xfrm>
            <a:off x="827584" y="2852936"/>
            <a:ext cx="648072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8 Conector recto"/>
          <p:cNvCxnSpPr/>
          <p:nvPr/>
        </p:nvCxnSpPr>
        <p:spPr bwMode="auto">
          <a:xfrm>
            <a:off x="4644008" y="4005064"/>
            <a:ext cx="360040" cy="360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46643733"/>
      </p:ext>
    </p:extLst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907704" y="90872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A.2.1.Chiari I </a:t>
            </a:r>
            <a:r>
              <a:rPr lang="es-ES" sz="3200" b="1" dirty="0" err="1"/>
              <a:t>malformazioa</a:t>
            </a:r>
            <a:endParaRPr lang="es-ES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1484784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malformazio</a:t>
            </a:r>
            <a:r>
              <a:rPr lang="es-ES" dirty="0"/>
              <a:t> </a:t>
            </a:r>
            <a:r>
              <a:rPr lang="es-ES" dirty="0" err="1"/>
              <a:t>batzuei</a:t>
            </a:r>
            <a:r>
              <a:rPr lang="es-ES" dirty="0"/>
              <a:t> </a:t>
            </a:r>
            <a:r>
              <a:rPr lang="es-ES" dirty="0" err="1"/>
              <a:t>loturik</a:t>
            </a:r>
            <a:r>
              <a:rPr lang="es-ES" dirty="0"/>
              <a:t>: %50 </a:t>
            </a:r>
            <a:r>
              <a:rPr lang="es-ES" dirty="0" err="1"/>
              <a:t>lotura</a:t>
            </a:r>
            <a:r>
              <a:rPr lang="es-ES" dirty="0"/>
              <a:t> k-z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/>
              <a:t>Siringomielia (%50-75)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Hidrozefalia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Sintomatologia</a:t>
            </a:r>
            <a:r>
              <a:rPr lang="es-ES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 err="1"/>
              <a:t>Garondoko</a:t>
            </a:r>
            <a:r>
              <a:rPr lang="es-ES" dirty="0"/>
              <a:t> mina; </a:t>
            </a:r>
            <a:r>
              <a:rPr lang="es-ES" dirty="0" err="1"/>
              <a:t>Valsalvak</a:t>
            </a:r>
            <a:r>
              <a:rPr lang="es-ES" dirty="0"/>
              <a:t> </a:t>
            </a:r>
            <a:r>
              <a:rPr lang="es-ES" dirty="0" err="1"/>
              <a:t>areagotu</a:t>
            </a:r>
            <a:endParaRPr lang="es-E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 err="1"/>
              <a:t>Nistagmusa</a:t>
            </a:r>
            <a:endParaRPr lang="es-E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 err="1"/>
              <a:t>Entzefalo-enborraren</a:t>
            </a:r>
            <a:r>
              <a:rPr lang="es-ES" dirty="0"/>
              <a:t> </a:t>
            </a:r>
            <a:r>
              <a:rPr lang="es-ES" dirty="0" err="1"/>
              <a:t>konpresioa</a:t>
            </a:r>
            <a:endParaRPr lang="es-E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 err="1"/>
              <a:t>Siringomieliaren</a:t>
            </a:r>
            <a:r>
              <a:rPr lang="es-ES" dirty="0"/>
              <a:t> </a:t>
            </a:r>
            <a:r>
              <a:rPr lang="es-ES" dirty="0" err="1"/>
              <a:t>ondoriozkoak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11560" y="4509120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Diagnostikoa</a:t>
            </a:r>
            <a:r>
              <a:rPr lang="es-ES" dirty="0"/>
              <a:t>: EM, </a:t>
            </a:r>
            <a:r>
              <a:rPr lang="es-ES" dirty="0" err="1"/>
              <a:t>apneen</a:t>
            </a:r>
            <a:r>
              <a:rPr lang="es-ES" dirty="0"/>
              <a:t> </a:t>
            </a:r>
            <a:r>
              <a:rPr lang="es-ES" dirty="0" err="1"/>
              <a:t>ikerketa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Tratamendua</a:t>
            </a:r>
            <a:r>
              <a:rPr lang="es-ES" dirty="0"/>
              <a:t>: </a:t>
            </a:r>
            <a:r>
              <a:rPr lang="es-ES" dirty="0" err="1"/>
              <a:t>kirurgikoa</a:t>
            </a:r>
            <a:r>
              <a:rPr lang="es-ES" dirty="0"/>
              <a:t> </a:t>
            </a:r>
            <a:r>
              <a:rPr lang="es-ES" dirty="0" err="1"/>
              <a:t>sintomekin</a:t>
            </a:r>
            <a:r>
              <a:rPr lang="es-ES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 err="1"/>
              <a:t>Atzeko</a:t>
            </a:r>
            <a:r>
              <a:rPr lang="es-ES" dirty="0"/>
              <a:t> </a:t>
            </a:r>
            <a:r>
              <a:rPr lang="es-ES" dirty="0" err="1"/>
              <a:t>barrunbeko</a:t>
            </a:r>
            <a:r>
              <a:rPr lang="es-ES" dirty="0"/>
              <a:t> </a:t>
            </a:r>
            <a:r>
              <a:rPr lang="es-ES" dirty="0" err="1"/>
              <a:t>kraniektomia</a:t>
            </a:r>
            <a:endParaRPr lang="es-E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 err="1"/>
              <a:t>Duramater</a:t>
            </a:r>
            <a:r>
              <a:rPr lang="es-ES" dirty="0"/>
              <a:t> plastia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 err="1"/>
              <a:t>Hidrozefaliarena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1685678"/>
      </p:ext>
    </p:extLst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907704" y="90872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A.2.1.Chiari I </a:t>
            </a:r>
            <a:r>
              <a:rPr lang="es-ES" sz="3200" b="1" dirty="0" err="1"/>
              <a:t>malformazioa</a:t>
            </a:r>
            <a:endParaRPr lang="es-ES" sz="3200" b="1" dirty="0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47" y="2039496"/>
            <a:ext cx="8079298" cy="353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445826"/>
      </p:ext>
    </p:extLst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907704" y="90872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A.2.1.Chiari I </a:t>
            </a:r>
            <a:r>
              <a:rPr lang="es-ES" sz="3200" b="1" dirty="0" err="1"/>
              <a:t>malformazioa</a:t>
            </a:r>
            <a:endParaRPr lang="es-ES" sz="3200" b="1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32917" r="37344" b="13750"/>
          <a:stretch/>
        </p:blipFill>
        <p:spPr bwMode="auto">
          <a:xfrm>
            <a:off x="4788024" y="2132856"/>
            <a:ext cx="3829972" cy="331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19544" r="24160" b="14167"/>
          <a:stretch/>
        </p:blipFill>
        <p:spPr bwMode="auto">
          <a:xfrm>
            <a:off x="802681" y="2132856"/>
            <a:ext cx="3541517" cy="331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 bwMode="auto">
          <a:xfrm>
            <a:off x="4788024" y="2132856"/>
            <a:ext cx="1080120" cy="21602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97098"/>
      </p:ext>
    </p:extLst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763688" y="90872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A.2.2.Chiari II </a:t>
            </a:r>
            <a:r>
              <a:rPr lang="es-ES" sz="3200" b="1" dirty="0" err="1"/>
              <a:t>malformazioa</a:t>
            </a:r>
            <a:endParaRPr lang="es-ES" sz="3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1916832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Zerebeloko</a:t>
            </a:r>
            <a:r>
              <a:rPr lang="es-ES" dirty="0"/>
              <a:t> </a:t>
            </a:r>
            <a:r>
              <a:rPr lang="es-ES" dirty="0" err="1"/>
              <a:t>bermisa</a:t>
            </a:r>
            <a:r>
              <a:rPr lang="es-ES" dirty="0"/>
              <a:t>, </a:t>
            </a:r>
            <a:r>
              <a:rPr lang="es-ES" dirty="0" err="1"/>
              <a:t>enborra</a:t>
            </a:r>
            <a:r>
              <a:rPr lang="es-ES" dirty="0"/>
              <a:t> eta IV </a:t>
            </a:r>
            <a:r>
              <a:rPr lang="es-ES" dirty="0" err="1"/>
              <a:t>bentrikulua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/>
              <a:t>%100: </a:t>
            </a:r>
            <a:r>
              <a:rPr lang="es-ES" dirty="0" err="1"/>
              <a:t>mielomeningotzeleari</a:t>
            </a:r>
            <a:r>
              <a:rPr lang="es-ES" dirty="0"/>
              <a:t> </a:t>
            </a:r>
            <a:r>
              <a:rPr lang="es-ES" dirty="0" err="1"/>
              <a:t>lotuta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batzuk</a:t>
            </a:r>
            <a:r>
              <a:rPr lang="es-ES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/>
              <a:t>Siringomielia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 err="1"/>
              <a:t>Hidrozefalia</a:t>
            </a:r>
            <a:endParaRPr lang="es-E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 err="1"/>
              <a:t>Garezurreko</a:t>
            </a:r>
            <a:r>
              <a:rPr lang="es-ES" dirty="0"/>
              <a:t> </a:t>
            </a:r>
            <a:r>
              <a:rPr lang="es-ES" dirty="0" err="1"/>
              <a:t>malformazioak</a:t>
            </a:r>
            <a:endParaRPr lang="es-E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 err="1"/>
              <a:t>Tratamendua</a:t>
            </a:r>
            <a:r>
              <a:rPr lang="es-ES" dirty="0"/>
              <a:t>: </a:t>
            </a:r>
            <a:r>
              <a:rPr lang="es-ES" dirty="0" err="1"/>
              <a:t>deskonpenzazioa</a:t>
            </a:r>
            <a:r>
              <a:rPr lang="es-ES" dirty="0"/>
              <a:t> </a:t>
            </a:r>
            <a:r>
              <a:rPr lang="es-ES" dirty="0" err="1"/>
              <a:t>izanez</a:t>
            </a:r>
            <a:r>
              <a:rPr lang="es-ES" dirty="0"/>
              <a:t> </a:t>
            </a:r>
            <a:r>
              <a:rPr lang="es-ES" dirty="0" err="1"/>
              <a:t>gero</a:t>
            </a:r>
            <a:r>
              <a:rPr lang="es-ES" dirty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dirty="0" err="1"/>
              <a:t>Dekonprezioa</a:t>
            </a:r>
            <a:endParaRPr lang="es-ES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s-ES" dirty="0" err="1"/>
              <a:t>Hidrozefaliarena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6835019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1520" y="1066800"/>
            <a:ext cx="8640960" cy="193899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6000" b="1" dirty="0" err="1">
                <a:latin typeface="Garamond" pitchFamily="18" charset="0"/>
              </a:rPr>
              <a:t>Bizkarrezurreko</a:t>
            </a:r>
            <a:r>
              <a:rPr lang="es-ES_tradnl" sz="6000" b="1" dirty="0">
                <a:latin typeface="Garamond" pitchFamily="18" charset="0"/>
              </a:rPr>
              <a:t> </a:t>
            </a:r>
            <a:r>
              <a:rPr lang="es-ES_tradnl" sz="6000" b="1" dirty="0" err="1">
                <a:latin typeface="Garamond" pitchFamily="18" charset="0"/>
              </a:rPr>
              <a:t>sortzetiko</a:t>
            </a:r>
            <a:r>
              <a:rPr lang="es-ES_tradnl" sz="6000" b="1" dirty="0">
                <a:latin typeface="Garamond" pitchFamily="18" charset="0"/>
              </a:rPr>
              <a:t> </a:t>
            </a:r>
            <a:r>
              <a:rPr lang="es-ES_tradnl" sz="6000" b="1" dirty="0" err="1">
                <a:latin typeface="Garamond" pitchFamily="18" charset="0"/>
              </a:rPr>
              <a:t>malformazioak</a:t>
            </a:r>
            <a:endParaRPr lang="es-ES_tradnl" sz="6000" b="1" dirty="0">
              <a:latin typeface="Garamond" pitchFamily="18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8" t="8222" r="9050" b="11334"/>
          <a:stretch/>
        </p:blipFill>
        <p:spPr>
          <a:xfrm>
            <a:off x="5076056" y="1998293"/>
            <a:ext cx="2952328" cy="397194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0" t="32444" r="20863" b="33778"/>
          <a:stretch/>
        </p:blipFill>
        <p:spPr>
          <a:xfrm>
            <a:off x="550258" y="2132856"/>
            <a:ext cx="4185944" cy="370281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763688" y="90872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A.2.2.Chiari II </a:t>
            </a:r>
            <a:r>
              <a:rPr lang="es-ES" sz="3200" b="1" dirty="0" err="1"/>
              <a:t>malformazioa</a:t>
            </a:r>
            <a:endParaRPr lang="es-ES" sz="3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cxnSp>
        <p:nvCxnSpPr>
          <p:cNvPr id="5" name="4 Conector recto"/>
          <p:cNvCxnSpPr/>
          <p:nvPr/>
        </p:nvCxnSpPr>
        <p:spPr bwMode="auto">
          <a:xfrm flipV="1">
            <a:off x="2843808" y="4581128"/>
            <a:ext cx="792088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8 Conector recto"/>
          <p:cNvCxnSpPr/>
          <p:nvPr/>
        </p:nvCxnSpPr>
        <p:spPr bwMode="auto">
          <a:xfrm flipV="1">
            <a:off x="5928320" y="2420888"/>
            <a:ext cx="1091952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76380502"/>
      </p:ext>
    </p:extLst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907704" y="90872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A.2.3.Siringomielia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059832" y="1844824"/>
            <a:ext cx="6084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Kanal</a:t>
            </a:r>
            <a:r>
              <a:rPr lang="es-ES" dirty="0"/>
              <a:t> </a:t>
            </a:r>
            <a:r>
              <a:rPr lang="es-ES" dirty="0" err="1"/>
              <a:t>ependimarioa</a:t>
            </a:r>
            <a:r>
              <a:rPr lang="es-ES" dirty="0"/>
              <a:t> </a:t>
            </a:r>
            <a:r>
              <a:rPr lang="es-ES" dirty="0" err="1"/>
              <a:t>zabaldu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Gardnerren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Oldfieden</a:t>
            </a:r>
            <a:r>
              <a:rPr lang="es-ES" dirty="0"/>
              <a:t> </a:t>
            </a:r>
            <a:r>
              <a:rPr lang="es-ES" dirty="0" err="1"/>
              <a:t>teoriak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Hirukidetza</a:t>
            </a:r>
            <a:r>
              <a:rPr lang="es-ES" dirty="0"/>
              <a:t> </a:t>
            </a:r>
            <a:r>
              <a:rPr lang="es-ES" dirty="0" err="1"/>
              <a:t>hidrozefalia</a:t>
            </a:r>
            <a:r>
              <a:rPr lang="es-ES" dirty="0"/>
              <a:t> eta </a:t>
            </a:r>
            <a:r>
              <a:rPr lang="es-ES" dirty="0" err="1"/>
              <a:t>Chiari</a:t>
            </a:r>
            <a:r>
              <a:rPr lang="es-ES" dirty="0"/>
              <a:t> I-</a:t>
            </a:r>
            <a:r>
              <a:rPr lang="es-ES" dirty="0" err="1"/>
              <a:t>ekin</a:t>
            </a:r>
            <a:r>
              <a:rPr lang="es-ES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Sintomatologia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Progresioa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Tratamendua</a:t>
            </a:r>
            <a:endParaRPr lang="es-ES" dirty="0"/>
          </a:p>
        </p:txBody>
      </p:sp>
      <p:pic>
        <p:nvPicPr>
          <p:cNvPr id="6" name="Picture 2" descr="D:\DATOS\GAIZKA\Fotos 2008 2ª mitad\Siringomielia cervical\P1010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10973" r="57835" b="25926"/>
          <a:stretch/>
        </p:blipFill>
        <p:spPr bwMode="auto">
          <a:xfrm>
            <a:off x="179513" y="1700808"/>
            <a:ext cx="2578202" cy="43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49036"/>
      </p:ext>
    </p:extLst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907704" y="90872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A.2.3.Siringomielia</a:t>
            </a:r>
          </a:p>
        </p:txBody>
      </p:sp>
      <p:pic>
        <p:nvPicPr>
          <p:cNvPr id="208898" name="Picture 2" descr="D:\DATOS\GAIZKA\Fotos 2008 2ª mitad\Siringomielia cervical\P1010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10973" r="57835" b="25926"/>
          <a:stretch/>
        </p:blipFill>
        <p:spPr bwMode="auto">
          <a:xfrm>
            <a:off x="179513" y="1700808"/>
            <a:ext cx="2578202" cy="43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3" t="16419" r="25893" b="6250"/>
          <a:stretch/>
        </p:blipFill>
        <p:spPr bwMode="auto">
          <a:xfrm>
            <a:off x="3059832" y="1718951"/>
            <a:ext cx="2841595" cy="430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8" t="8222" r="15962" b="11334"/>
          <a:stretch/>
        </p:blipFill>
        <p:spPr>
          <a:xfrm>
            <a:off x="6195685" y="1718951"/>
            <a:ext cx="2624787" cy="43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72953"/>
      </p:ext>
    </p:extLst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83568" y="182914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Espondilolisia-Espondilolistesia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2.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Beste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batzuk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3648" y="112474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B.1.Hezurreko </a:t>
            </a:r>
            <a:r>
              <a:rPr lang="es-ES" sz="3200" b="1" dirty="0" err="1"/>
              <a:t>asaldurak</a:t>
            </a:r>
            <a:endParaRPr lang="es-ES" sz="3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03648" y="299695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3568" y="371703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Ezkutua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2.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Agerikoa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edo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irekia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pic>
        <p:nvPicPr>
          <p:cNvPr id="8" name="Picture 2" descr="http://www.grupogamma.com/wp-content/uploads/2011/09/5-Toda-la-columna-incluyendo-el-cr%C3%A1neo-en-corto-tiemp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2" t="68591" r="31726"/>
          <a:stretch/>
        </p:blipFill>
        <p:spPr bwMode="auto">
          <a:xfrm>
            <a:off x="5672911" y="3629403"/>
            <a:ext cx="3270786" cy="299836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83000"/>
                </a:schemeClr>
              </a:gs>
              <a:gs pos="52000">
                <a:schemeClr val="accent1">
                  <a:tint val="44500"/>
                  <a:satMod val="160000"/>
                  <a:lumMod val="78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2" name="11 Elipse"/>
          <p:cNvSpPr/>
          <p:nvPr/>
        </p:nvSpPr>
        <p:spPr bwMode="auto">
          <a:xfrm>
            <a:off x="6660232" y="5128586"/>
            <a:ext cx="1152128" cy="125274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1000"/>
                </a:schemeClr>
              </a:gs>
              <a:gs pos="52000">
                <a:schemeClr val="accent1">
                  <a:tint val="44500"/>
                  <a:satMod val="160000"/>
                  <a:lumMod val="78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>
              <a:schemeClr val="accent1">
                <a:alpha val="96000"/>
              </a:schemeClr>
            </a:glow>
            <a:outerShdw blurRad="50800" dist="50800" dir="5400000" algn="ctr" rotWithShape="0">
              <a:srgbClr val="000000">
                <a:alpha val="86000"/>
              </a:srgbClr>
            </a:outerShdw>
            <a:reflection endPos="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46999"/>
      </p:ext>
    </p:extLst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83568" y="182914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1. </a:t>
            </a:r>
            <a:r>
              <a:rPr lang="es-ES" sz="2800" dirty="0" err="1"/>
              <a:t>Espondilolisia-Espondilolistesia</a:t>
            </a:r>
            <a:endParaRPr lang="es-ES" sz="2800" dirty="0"/>
          </a:p>
          <a:p>
            <a:r>
              <a:rPr lang="es-ES" sz="2800" dirty="0"/>
              <a:t>2. </a:t>
            </a:r>
            <a:r>
              <a:rPr lang="es-ES" sz="2800" dirty="0" err="1"/>
              <a:t>Beste</a:t>
            </a:r>
            <a:r>
              <a:rPr lang="es-ES" sz="2800" dirty="0"/>
              <a:t> </a:t>
            </a:r>
            <a:r>
              <a:rPr lang="es-ES" sz="2800" dirty="0" err="1"/>
              <a:t>batzuk</a:t>
            </a:r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112474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B.1.Hezurreko </a:t>
            </a:r>
            <a:r>
              <a:rPr lang="es-ES" sz="3200" b="1" dirty="0" err="1"/>
              <a:t>asaldurak</a:t>
            </a:r>
            <a:endParaRPr lang="es-ES" sz="3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pic>
        <p:nvPicPr>
          <p:cNvPr id="8" name="Picture 2" descr="http://www.grupogamma.com/wp-content/uploads/2011/09/5-Toda-la-columna-incluyendo-el-cr%C3%A1neo-en-corto-tiemp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2" t="68591" r="31726"/>
          <a:stretch/>
        </p:blipFill>
        <p:spPr bwMode="auto">
          <a:xfrm>
            <a:off x="5672911" y="3629403"/>
            <a:ext cx="3270786" cy="299836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83000"/>
                </a:schemeClr>
              </a:gs>
              <a:gs pos="52000">
                <a:schemeClr val="accent1">
                  <a:tint val="44500"/>
                  <a:satMod val="160000"/>
                  <a:lumMod val="78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2" name="11 Elipse"/>
          <p:cNvSpPr/>
          <p:nvPr/>
        </p:nvSpPr>
        <p:spPr bwMode="auto">
          <a:xfrm>
            <a:off x="6660232" y="5128586"/>
            <a:ext cx="1152128" cy="125274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1000"/>
                </a:schemeClr>
              </a:gs>
              <a:gs pos="52000">
                <a:schemeClr val="accent1">
                  <a:tint val="44500"/>
                  <a:satMod val="160000"/>
                  <a:lumMod val="78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>
              <a:schemeClr val="accent1">
                <a:alpha val="96000"/>
              </a:schemeClr>
            </a:glow>
            <a:outerShdw blurRad="50800" dist="50800" dir="5400000" algn="ctr" rotWithShape="0">
              <a:srgbClr val="000000">
                <a:alpha val="86000"/>
              </a:srgbClr>
            </a:outerShdw>
            <a:reflection endPos="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15280"/>
      </p:ext>
    </p:extLst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B.1.Hezurreko </a:t>
            </a:r>
            <a:r>
              <a:rPr lang="es-ES" sz="3200" b="1" dirty="0" err="1"/>
              <a:t>asaldurak</a:t>
            </a:r>
            <a:endParaRPr lang="es-ES" sz="3200" b="1" dirty="0"/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50000" r="47547"/>
          <a:stretch/>
        </p:blipFill>
        <p:spPr bwMode="auto">
          <a:xfrm>
            <a:off x="179512" y="2492896"/>
            <a:ext cx="279953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46042" r="45156"/>
          <a:stretch/>
        </p:blipFill>
        <p:spPr bwMode="auto">
          <a:xfrm>
            <a:off x="3059832" y="2492896"/>
            <a:ext cx="276791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 de flecha"/>
          <p:cNvCxnSpPr/>
          <p:nvPr/>
        </p:nvCxnSpPr>
        <p:spPr bwMode="auto">
          <a:xfrm flipH="1">
            <a:off x="4716016" y="3673624"/>
            <a:ext cx="555490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46667" r="43281" b="7917"/>
          <a:stretch/>
        </p:blipFill>
        <p:spPr bwMode="auto">
          <a:xfrm>
            <a:off x="5940152" y="2492896"/>
            <a:ext cx="303681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63688" y="1628800"/>
            <a:ext cx="5694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800" dirty="0" err="1"/>
              <a:t>Espondilisia</a:t>
            </a:r>
            <a:r>
              <a:rPr lang="es-ES" sz="2800" dirty="0"/>
              <a:t> eta </a:t>
            </a:r>
            <a:r>
              <a:rPr lang="es-ES" sz="2800" dirty="0" err="1"/>
              <a:t>espondilolistesia</a:t>
            </a:r>
            <a:endParaRPr lang="es-ES" sz="2800" dirty="0"/>
          </a:p>
          <a:p>
            <a:pPr marL="457200" indent="-457200">
              <a:buAutoNum type="arabicPeriod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423486861"/>
      </p:ext>
    </p:extLst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763688" y="1628800"/>
            <a:ext cx="5694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800" dirty="0" err="1"/>
              <a:t>Espondilisia</a:t>
            </a:r>
            <a:r>
              <a:rPr lang="es-ES" sz="2800" dirty="0"/>
              <a:t> eta </a:t>
            </a:r>
            <a:r>
              <a:rPr lang="es-ES" sz="2800" dirty="0" err="1"/>
              <a:t>espondilolistesia</a:t>
            </a:r>
            <a:endParaRPr lang="es-ES" sz="2800" dirty="0"/>
          </a:p>
          <a:p>
            <a:pPr marL="457200" indent="-457200">
              <a:buAutoNum type="arabicPeriod"/>
            </a:pPr>
            <a:r>
              <a:rPr lang="es-ES" sz="2800" dirty="0" err="1"/>
              <a:t>Eskoliosia</a:t>
            </a:r>
            <a:r>
              <a:rPr lang="es-ES" sz="2800" dirty="0"/>
              <a:t> (siringomielia)</a:t>
            </a:r>
          </a:p>
          <a:p>
            <a:pPr marL="457200" indent="-457200">
              <a:buAutoNum type="arabicPeriod"/>
            </a:pPr>
            <a:r>
              <a:rPr lang="es-ES" sz="2800" dirty="0" err="1"/>
              <a:t>Hiperzifosi</a:t>
            </a:r>
            <a:r>
              <a:rPr lang="es-ES" sz="2800" dirty="0"/>
              <a:t> </a:t>
            </a:r>
            <a:r>
              <a:rPr lang="es-ES" sz="2800" dirty="0" err="1"/>
              <a:t>edo</a:t>
            </a:r>
            <a:r>
              <a:rPr lang="es-ES" sz="2800" dirty="0"/>
              <a:t> </a:t>
            </a:r>
            <a:r>
              <a:rPr lang="es-ES" sz="2800" dirty="0" err="1"/>
              <a:t>hiperlordosia</a:t>
            </a:r>
            <a:endParaRPr lang="es-ES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B.1.Hezurreko </a:t>
            </a:r>
            <a:r>
              <a:rPr lang="es-ES" sz="3200" b="1" dirty="0" err="1"/>
              <a:t>asaldurak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703335990"/>
      </p:ext>
    </p:extLst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pic>
        <p:nvPicPr>
          <p:cNvPr id="8" name="Picture 2" descr="http://www.grupogamma.com/wp-content/uploads/2011/09/5-Toda-la-columna-incluyendo-el-cr%C3%A1neo-en-corto-tiemp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2" t="68591" r="31726"/>
          <a:stretch/>
        </p:blipFill>
        <p:spPr bwMode="auto">
          <a:xfrm>
            <a:off x="5672911" y="3629403"/>
            <a:ext cx="3270786" cy="299836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83000"/>
                </a:schemeClr>
              </a:gs>
              <a:gs pos="52000">
                <a:schemeClr val="accent1">
                  <a:tint val="44500"/>
                  <a:satMod val="160000"/>
                  <a:lumMod val="78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2" name="11 Elipse"/>
          <p:cNvSpPr/>
          <p:nvPr/>
        </p:nvSpPr>
        <p:spPr bwMode="auto">
          <a:xfrm>
            <a:off x="6660232" y="5128586"/>
            <a:ext cx="1152128" cy="125274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1000"/>
                </a:schemeClr>
              </a:gs>
              <a:gs pos="52000">
                <a:schemeClr val="accent1">
                  <a:tint val="44500"/>
                  <a:satMod val="160000"/>
                  <a:lumMod val="78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>
              <a:schemeClr val="accent1">
                <a:alpha val="96000"/>
              </a:schemeClr>
            </a:glow>
            <a:outerShdw blurRad="50800" dist="50800" dir="5400000" algn="ctr" rotWithShape="0">
              <a:srgbClr val="000000">
                <a:alpha val="86000"/>
              </a:srgbClr>
            </a:outerShdw>
            <a:reflection endPos="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184482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1. </a:t>
            </a:r>
            <a:r>
              <a:rPr lang="es-ES" sz="2800" dirty="0" err="1"/>
              <a:t>Ezkutua</a:t>
            </a:r>
            <a:endParaRPr lang="es-ES" sz="2800" dirty="0"/>
          </a:p>
          <a:p>
            <a:r>
              <a:rPr lang="es-ES" sz="2800" dirty="0"/>
              <a:t>2. </a:t>
            </a:r>
            <a:r>
              <a:rPr lang="es-ES" sz="2800" dirty="0" err="1"/>
              <a:t>Agerikoa</a:t>
            </a:r>
            <a:r>
              <a:rPr lang="es-ES" sz="2800" dirty="0"/>
              <a:t> </a:t>
            </a:r>
            <a:r>
              <a:rPr lang="es-ES" sz="2800" dirty="0" err="1"/>
              <a:t>edo</a:t>
            </a:r>
            <a:r>
              <a:rPr lang="es-ES" sz="2800" dirty="0"/>
              <a:t> </a:t>
            </a:r>
            <a:r>
              <a:rPr lang="es-ES" sz="2800" dirty="0" err="1"/>
              <a:t>irekia</a:t>
            </a:r>
            <a:endParaRPr lang="es-ES" sz="28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35594227"/>
      </p:ext>
    </p:extLst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043608" y="2138080"/>
            <a:ext cx="8100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Bizkarrezur</a:t>
            </a:r>
            <a:r>
              <a:rPr lang="es-ES" dirty="0"/>
              <a:t> </a:t>
            </a:r>
            <a:r>
              <a:rPr lang="es-ES" dirty="0" err="1"/>
              <a:t>bifido</a:t>
            </a:r>
            <a:r>
              <a:rPr lang="es-ES" dirty="0"/>
              <a:t> </a:t>
            </a:r>
            <a:r>
              <a:rPr lang="es-ES" dirty="0" err="1"/>
              <a:t>sinplea</a:t>
            </a:r>
            <a:r>
              <a:rPr lang="es-ES" dirty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Sinu</a:t>
            </a:r>
            <a:r>
              <a:rPr lang="es-ES" dirty="0"/>
              <a:t> </a:t>
            </a:r>
            <a:r>
              <a:rPr lang="es-ES" dirty="0" err="1"/>
              <a:t>dermikoa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Lipomielomeningozelea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Bizkarrezur</a:t>
            </a:r>
            <a:r>
              <a:rPr lang="es-ES" dirty="0"/>
              <a:t> </a:t>
            </a:r>
            <a:r>
              <a:rPr lang="es-ES" dirty="0" err="1"/>
              <a:t>arraildua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Bizkarmuin</a:t>
            </a:r>
            <a:r>
              <a:rPr lang="es-ES" dirty="0"/>
              <a:t> </a:t>
            </a:r>
            <a:r>
              <a:rPr lang="es-ES" dirty="0" err="1"/>
              <a:t>ainguratuaren</a:t>
            </a:r>
            <a:r>
              <a:rPr lang="es-ES" dirty="0"/>
              <a:t> </a:t>
            </a:r>
            <a:r>
              <a:rPr lang="es-ES" dirty="0" err="1"/>
              <a:t>sindromea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987824" y="1527691"/>
            <a:ext cx="392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B.2.1. </a:t>
            </a:r>
            <a:r>
              <a:rPr lang="es-ES" sz="2800" dirty="0" err="1"/>
              <a:t>Ezkutua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45660971"/>
      </p:ext>
    </p:extLst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11560" y="155679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B.2.1.1.Bizkarrezur </a:t>
            </a:r>
            <a:r>
              <a:rPr lang="es-ES" sz="2800" dirty="0" err="1"/>
              <a:t>bifido</a:t>
            </a:r>
            <a:r>
              <a:rPr lang="es-ES" sz="2800" dirty="0"/>
              <a:t> </a:t>
            </a:r>
            <a:r>
              <a:rPr lang="es-ES" sz="2800" dirty="0" err="1"/>
              <a:t>sinplea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pic>
        <p:nvPicPr>
          <p:cNvPr id="186370" name="Picture 2" descr="https://encrypted-tbn1.gstatic.com/images?q=tbn:ANd9GcT0ajEVdxb4eJslJ7Cp5voH2g54x-8yU1CcmlWL22gzCUbmmVr52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5" y="2420888"/>
            <a:ext cx="4185816" cy="31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  <p:pic>
        <p:nvPicPr>
          <p:cNvPr id="8" name="Picture 2" descr="http://body-disease.com/wp-content/uploads/2012/03/Neural-tube-defect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r="53740" b="16273"/>
          <a:stretch/>
        </p:blipFill>
        <p:spPr bwMode="auto">
          <a:xfrm>
            <a:off x="5508104" y="2080012"/>
            <a:ext cx="2119087" cy="392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131840" y="393305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S1</a:t>
            </a:r>
          </a:p>
        </p:txBody>
      </p:sp>
    </p:spTree>
    <p:extLst>
      <p:ext uri="{BB962C8B-B14F-4D97-AF65-F5344CB8AC3E}">
        <p14:creationId xmlns:p14="http://schemas.microsoft.com/office/powerpoint/2010/main" val="1935046648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2627784" y="44624"/>
            <a:ext cx="36004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Epidemiologia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11560" y="1253951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/>
              <a:t>Oso </a:t>
            </a:r>
            <a:r>
              <a:rPr lang="es-ES" dirty="0" err="1"/>
              <a:t>desberdinak</a:t>
            </a:r>
            <a:r>
              <a:rPr lang="es-ES" dirty="0"/>
              <a:t> (</a:t>
            </a:r>
            <a:r>
              <a:rPr lang="es-ES" dirty="0" err="1"/>
              <a:t>enbriogenesiaren</a:t>
            </a:r>
            <a:r>
              <a:rPr lang="es-ES" dirty="0"/>
              <a:t> </a:t>
            </a:r>
            <a:r>
              <a:rPr lang="es-ES" dirty="0" err="1"/>
              <a:t>konplexutasunagatik</a:t>
            </a:r>
            <a:r>
              <a:rPr lang="es-ES" dirty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/>
              <a:t>1/1000-2000 </a:t>
            </a:r>
            <a:r>
              <a:rPr lang="es-ES" dirty="0" err="1"/>
              <a:t>jaioberriko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Zergatia</a:t>
            </a:r>
            <a:r>
              <a:rPr lang="es-ES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 err="1"/>
              <a:t>Esporadikoak</a:t>
            </a:r>
            <a:endParaRPr lang="es-E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 err="1"/>
              <a:t>Faktore</a:t>
            </a:r>
            <a:r>
              <a:rPr lang="es-ES" dirty="0"/>
              <a:t> </a:t>
            </a:r>
            <a:r>
              <a:rPr lang="es-ES" dirty="0" err="1"/>
              <a:t>genetikoak</a:t>
            </a:r>
            <a:r>
              <a:rPr lang="es-ES" dirty="0"/>
              <a:t> (</a:t>
            </a:r>
            <a:r>
              <a:rPr lang="es-ES" dirty="0" err="1"/>
              <a:t>disrafia</a:t>
            </a:r>
            <a:r>
              <a:rPr lang="es-ES" dirty="0"/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 err="1"/>
              <a:t>Ingurumeneko</a:t>
            </a:r>
            <a:r>
              <a:rPr lang="es-ES" dirty="0"/>
              <a:t> </a:t>
            </a:r>
            <a:r>
              <a:rPr lang="es-ES" dirty="0" err="1"/>
              <a:t>faktoreak</a:t>
            </a:r>
            <a:r>
              <a:rPr lang="es-ES" dirty="0"/>
              <a:t> (</a:t>
            </a:r>
            <a:r>
              <a:rPr lang="es-ES" dirty="0" err="1"/>
              <a:t>az.folikoa</a:t>
            </a:r>
            <a:r>
              <a:rPr lang="es-ES" dirty="0"/>
              <a:t>, </a:t>
            </a:r>
            <a:r>
              <a:rPr lang="es-ES" dirty="0" err="1"/>
              <a:t>balproikoa</a:t>
            </a:r>
            <a:r>
              <a:rPr lang="es-ES" dirty="0"/>
              <a:t>…)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350100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organo</a:t>
            </a:r>
            <a:r>
              <a:rPr lang="es-ES" dirty="0"/>
              <a:t> eta </a:t>
            </a:r>
            <a:r>
              <a:rPr lang="es-ES" dirty="0" err="1"/>
              <a:t>errai</a:t>
            </a:r>
            <a:r>
              <a:rPr lang="es-ES" dirty="0"/>
              <a:t> </a:t>
            </a:r>
            <a:r>
              <a:rPr lang="es-ES" dirty="0" err="1"/>
              <a:t>batzuk</a:t>
            </a:r>
            <a:r>
              <a:rPr lang="es-ES" dirty="0"/>
              <a:t> ere </a:t>
            </a:r>
            <a:r>
              <a:rPr lang="es-ES" dirty="0" err="1"/>
              <a:t>kaltetzen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 batera</a:t>
            </a:r>
          </a:p>
        </p:txBody>
      </p:sp>
    </p:spTree>
    <p:extLst>
      <p:ext uri="{BB962C8B-B14F-4D97-AF65-F5344CB8AC3E}">
        <p14:creationId xmlns:p14="http://schemas.microsoft.com/office/powerpoint/2010/main" val="4042715895"/>
      </p:ext>
    </p:extLst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11560" y="155679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B.2.1.2.Sinu </a:t>
            </a:r>
            <a:r>
              <a:rPr lang="es-ES" sz="2800" dirty="0" err="1"/>
              <a:t>dermikoa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DyANADASIAAhEBAxEB/8QAHAAAAQUBAQEAAAAAAAAAAAAAAAEEBQYHAwII/8QAPxAAAQQBAgMFBgQEBAYDAQAAAQACAxEEBSESMUEGE1FhcQcUIjKBoSORscEVQlLRFiRy4QhDU2Ki8DM0ksL/xAAUAQEAAAAAAAAAAAAAAAAAAAAA/8QAFBEBAAAAAAAAAAAAAAAAAAAAAP/aAAwDAQACEQMRAD8AxygAjzPJIPBL5oFbS6sPQfVcm77LsxvMeDbQK5u130tT3ZXEJlM3De2ygW29xb1tXbQW+44zOIAU02fEoPeuyFjQwfEWtVXkfI+T4965KX1HO4pX72etqEnkt3FVeSDuxjbBoGlyznBsYA5rpHKzuzvumGTJd73ugbcj9UofbCzfySDpYXbEYHSi/FB4ZZZRHIpC03XIJ1ksEbuSbizdFB2xmtDxxEDfmVYIsiBkTBHIXGqoDZQGPHxGr3U1g4GRKRwtAZVucSgd+6tfFI9o6Wol8Tu9aXAgqfDpoA+KQNLHtq65qOyXcU97bDogaTfBCaG7CCfRWWOAuw55ohZbGXN//NhVt0ZMcpPVhC0LRtP/AMjICL4YhY8fw0GPSyPldxvcS5wsk9V4Xudpa6iKrmvAQJ1QEp9UckCc0p5I5IQLyKXpyXnxRfgg9MohOOUrvM8I9FxbyvzXd28grmgkdDw3ZOWH8Nhg4vXwVtymCDEYzhuQjicE37K4JZjmUtsk7fRJqbntyHPBtvX1QV7Mj/zbnOJpxXDKDfmA2T7OlaQ0GiQOai8l+1A7IOBloV4lcS4myvLjZK9Degg8EHmu2K/gka7erSuFj12XlrN6+6B5klr7cN02Z5+KVnFuHcguscRf+6BzhMbZdw3W5pT2HnFrRH3LO7Iqyd6UXgxuiNtbt1U3p+mxzACUPN8o2nc7XSB7IzvIIe7FxuJ4j4eihcrFc2Z54aB3B8QpprG4j2SAlrJBcYv5fomrWuy87uxuPkFeJ6II6WIhpjaPiPC38ytZmx2aJoOr58u0WLGeG+ZIYB+pCzzQsP8AiPaDBx6sTZ7Wn/S0/wBgVc/bRqA0/sRi4AdUupZRe8eLAS4//wAhBhEjnOdbjv19V5R1SG7QKUdEC6SWUBul5JBztL1QAQdkA10SkIBhNi09a0GVnmLTNu55J9AOKeNqDTdHi7jS4i/YcHh4qt6g2UZEkd20O2PiFdGxBujsZyLm0D9OaqRic++MU4bIKvqHHxHiNb7BMJJLapbtHA6KWNxFBwtQu2yDzzG/NLuG7XslDqfYH0Sm3WbQebJre07jYO6GyZgEEhPcdx7o2gR1Fuy7xOcxoDRzK4gbgeKl8TGaasiwg6YzXGGzYvelNaBktw5+N7XOeQCPNRbYiHCnj0Vh0fSMvN4jG6NkLGcRe81YB3/dByyIcjUtY95eeL8O+6aKDWjoAneDDFjaoaAcIwHAjx4SaXHRszj1Kd0bnOjjdwxurerr7gL02bgmysgtIJZIWN8DRDfsgk/ZNpz8rWIcqXcQQvm+rraP1KgfbxqXvXbCLAYfwtPxmsA/7nfEftw/ktK9kOGYtHlyS35xFED5NbZ+7lhHbjUP4r2s1TMu2yZL+H/SDQ+wCCD6oRSEAD4pDzRR6paQAQeVJN0pQKOaKtIeQShB0gHxG0804F2fG3ndJpCBWynuxuGM7X8SGruZvF6Df9kGi65N7lgwWaPAGqt487ppGhjNnmyp7twGvOLGOtkjyH/oXLQ8JkWI/KyBTKsBBBdrcFr8VtN+JoB2VQbgF42sK76lOcyaRm/xc/IeCa+6NZswCrQViPSnmtvVepcQQY7raC4WVaPd6G7aJUfk4jppC1oNckFTDJCborvEHAcJafO1ZY9OY5p+Ebck1ycH8QODetBBExAukApS0GLK4cQIrwXPFgjE0r5AeBnQeKlcWeJoNkjyDbQcIMY8QbQB8iprHEj2CKWbhia0t4LoHyTAStY8SBruHc2QpoRY+Pp+VLLJG6Uxgxgjdzi2vsg79mou4zJnwxh0bAHBo/maKTbVDRyHbGw7cdbT7sJG5+HnSm2mPFkAB5guACjpq7p5JtrW9UGm9ksgab7OX5Q27mCaX6gE/svmKQlzi55txNlfRWovdheyKeQktDtNY36veb/VfOrtySg8dd0u6EHZAV5oPohIPPkgVB3QikC7I5ISdEHSOx6Wr57JcMyatlZjh8MEdA/9x2H7qhDZvoti9meEMXsy6Yj48iUE+gbaBl2k48vtU3FjJIY1rQB58/2XbtVmCLKxtHxjTYWB0pH9XmvWiOZPr2oatkC2Qg8PmQKH3UZI3jnlyZQTNK4ucUHFzGxWed9V5bQDRZsldcofhtceQ5rhFJxPbQFIHhLWxkuI5bLjHTi1zeRC8yhz3NYOb9qCdNa1rRxCgwAIG4h4Hud0CHYzZBdbi79U9LCG8Vf7pHt4cOV7di0GkEGcce6vPDs518Xgu2Fisey2kt8xzXrJyO6woIGA/iE8XoAvGPkujB4YbA5Eu5oOj8Vve0XyObW4JQ2o3HvPisAkHl5I95qQvkYAOVBykJHtGAXtAN9DzIvkgmtBwXM7MzZbZKlBMcrAfmDuSh8mPvIu6YN5PhU/oDo2aFlteQOBo2Pje36qNxiwZ2M6Qfhi3EeJ6fdBbPapw6d7L/d2mtseGvQg/svnO1uvt9z+DQtPwAfjkmEjh/pb/usJQHJKd0g3QgCjrsk3SjkgEcyg+STfkgVKKPJA3Scig9hpc4Dq40t30VvuvZXAY3b4CViWms77LiZ52VuEZA0DFA/kAQVyUe74csbdmvfxEjy3TfiDzxVzCf5Ia97GO/l3PqmOXIyEuOwDbpBH6qXA9yDdjdecCPgi4n+KdCIPY2Uj43jf0XUR1TRsKQeYYnPk475ck4MdAl52O5RjRtDibu/svObK1rHuDgQ0c0DkPbwNBrZN9RcI8Mt6vfX0Ufpk78+fhZ8rTfPZdNVmJyQ0fI1xCBvI0vbCSRs6qrnaexYkDmFrmgqKGS+SX5RUWwBNb9U6jz5AADG2j4PQesvEhhjLmMaHHqmzMl3dRRdW7+u665mod5CYwwBxFXa84eGcnMiYwW8sGyC74Gnw/wANflTyHuywOEQ6kDb7qObjl+fp0Q5vyI+MeXHZ+wU1jRh+mxSueK4Gmh6UmmIC7tDhxRtt5ymt9PFBV/brn+8dqY8cE8MEXLzO/wDZZmSrn7WphP231HhOzJCz8qCpnNAI6IRaA9UiXok3ryQL5JDzSjdFIDklFJENNFBM9m4w/UmHoGlbFhSB+lwsPIrIezW2S5/QN/dajpkofhxtO/CUEflyCOSQu8SVGytE7eJ/Lmf2T3OozlvR3NRb5gwPjBpw3PkEDlj7aS4UK2XIzANodCuEklM8gvMLw4/6kD7Gkc51nYE0o/tJOYcVuM3Z8rt/RPZHOx2NIHNQuW92dlzE8wQG+Q/9KB32cf7pizTCrrbz8SvfvDMlxDSDVEk+PNSGBgh2MIwAG1R80wz2R4vdiMChGSfzQdI4GPy5eJoINHldJ2MPFJsMYPoovFyZREJmw8feG3U6t07Gova3idE/bpzQM8uEDKaxgppdtXVS+nyCDUcWiBxNfz8aIH3Va1LWPdcmLIfCXgfh8HFW5s2rDh6e7K1fF4rLI2EV4m7BQXHAw/w42ZUrqNPbEBQAHj9V37MwMm7axBg+CFr5ifPknIwX92wueTTAQRvQTjsVika1qE+xEeMGg+biT+yDAu1uScztFqM13x5Mh/8AMqGTnPdxZmQ89Znn/wAimyACKRaBugQi0UlQPVAWg8wg80IEopfK0pHh0RsgmdCeWOkI22/NaZoP4unxvHTmsq09/DYadyNlq3Z08OksFX1QR2qPDJHDq3ZVmaYyZrS2/iu/0Vs1WHimc8C7+a/FQcGCDO+QkfF8toGznWwjfYUUYwe2n9G8rUkNP7uRpddOSzxBjeFo2v8ANApudtv5D4lXxMYdTjiHzTP+ysDg8QurlW6gGYzpNQ95dv3btkFsbxRWxvzVX1URn8D2Pe+6Ac2h6qWbkMMoLjt81qt5ubTpcJrLMjqDxzq7NIH+n4kc2NGXsALmgmyUZeBDFG5zS4eQcTuucGoOiDQ6CUAAC6sJczU4u52aSaJ5UeWyCq6y/vIGuJsnJaLPoVq2m4zn4k2RCPxGzMEXnW5WN6lLMxjGGjFx8QNfzAf7rSexefqBw71B3wA8Qa0VRO/6FBoek5mU/T8qPKZExpAAPFu3zUp2Bj49NzM0iu/mpv8ApaKH6lUzKm4WNHHs8kEfXmtG7PRNw+y2NwjljmQ+pBKD5P1Aj3yYDlxEpqV2yzeTM4VReaXE+iAA8UleiVFoE6pdkAUi0B0SI6peqASjmhA5oHOK/gmjHmtb7L3LjCMbkD/dZADwlrgORWsdjMlscYe82C0fogks+JkJBcbJVd94aMtzKAY07eYT/VcySbMeG8roeig8yo5wQd7AtBOukbLjiqJvn4JvmRhoFURXNc9Na5zHizRFDzXYRPbCY3kEi6JQco4S/FeGjYblRLmd3xM5G7+qn44JGYpDifmF0o+eEzuJArhKDywtAj4upo/VRGTA2bVWkW2gW/XxT3IcWOLSSKG36JiM6J2qZEovu2Hgbt4AboH7dNI3ZLKN/wCpRurwvx4ac57iR/N0ClWalj0OGRpvle1qP7RZcc0AY0WeJoJu6HMoISKCOcNZK3ibxtcr52ckOPpvfZMT+4leQ2RounN2IKouOeGr5rSuzcjXdkjA0gyDUvh8aMdlB4zckZeRC2Egmg1oHUnYfqtndCMfSjA35Y4CwfRtLLOxmHDqfabFLogDBxyv25huzb+p+y1rKYX40rBuXMcB+SD42yBUrx5rgSnOe10eXKxwog0mx2QFJK3SjdA8UAeSQJSjogEItHkgVAItIjrzQOGj8MlWns5qrm8MRcbACqzDUZHUlPMAuizLuhaDQCOJ3eHryURkRSTZQHLe1LaTeQOCiaFp5lY0cB70to8KBcZgixYqq6olcM6Yse3e7G5C5944xENPS02kbI4teSTR3HigfNyiYGtJO52XKF/4duG7iT/Zc8fFke/iBprd6TqdjWtZQ2a6x+SCB1SUR52O2gCXN4vPfko3Cil95y+5eGXO8WW3QtPdZikfqcDqpjnAcXqU30mUFs7uXHO9wN+dIHBwcgjiMsZ9Y1E6nG+PhDgOK7NdVYxkN3AfW3TdR+u8M2miZpB7nLLXEeDm7fcIIFhL2EjnatWkyyw6Kx5cWcWY4tIO9tb/ALqqt2IN7X0VozpYoNG0mEN4u9hknd5Fztj+QQX32RSifWtVmefiEUUTB6kuctZWX+x3T449OfqXHxPlf3bR/T4k+a02SQNYXX02QfL/ALV9Ki0jtrl40AqNzGyNHkRf91TSN1o/t5j4O3DXj/m4UZP0Lgs4QCOiOqN+iAohJy2ShFboC0WPBHVCBUbdElIQd43AbndSWn402ZnQtgaT8PxeqZae1plHeDZXvs5jNZOwtaBtaCc0fBkxHOk4gS3YhetRd73xNDaDTZUj8DQQBuQSo6T8J8jnfI/cFBHwNO7a6UEpDWtDD81bpZH8ABaN+i5t+KnPNWgcudWK5zDTiK9Cm7Mr8JjHi3AH69F1ED5WsY3YDcpw7TgwRuLLvw/NAx7QRCPRmZPDTgeIHwohUrT+77giZryQ91BvhavPaR7snR82Jrf/AIo+IAeB2VT0LgdHJvduDh6ElAjImvFMxZ3D/XScQ4r5dG1ZjoiwM7mSib5OIv8AIqTYWjfhG45FO9EdHkz5uFI5tZEYaGnmen2NIKE1xAAPo4K36nHEdL0h1006e3fzDiFVMmF0GTLFICJGPLXDzGymWSvn03DjY41DEW14fFaDXfZkRD2VxGRn8R8ssj/AjipW45gazgd4fCCs89mOaRpMunSgd5ADLFIOrXO3H5q0ZkrgC0/CefPyQZV7dnibtBps4G7sMtP0cf7rNFoXtcf32Tpsh5hsjD+YKz7kgRCK80eqAQdkFF2EACUcjukASncIFCOZ2SC0vIIOsTyx7SOhWkdl3icQkHckD7rNWfMCrh2RzhFI1l1Rsfqg0aaIsDyaBCishvfwPIO7TYU89gyceOVrhTgSVFY8VB4LdibpBETAMY3xPJKQAwPNc6TnVMdrWgjauqj43CSIEnqgncJjQNiCSE6ysuOKFreFvwggfoo/T3OotsV0JXnVi1sdMIJJtAStjeHyEUHx8BHQ0VQyx2nZjsaJoAc1paPEbq+aexubjyQOfwucOJp8Dar+vabK8QvjZ/ncWwW/9RqCLL5pKuXgHXgC5wH3bKbLA+WSQODi/wAN90QtjyZbMnxNFujGxHqFLYzWRgU0Afqg5e0DSjHqbtTxm3iZdP4gNg4jdQemzuDXRVsKvxCvOkazpz2HQ9WIGHkuqKR24jcdqPkVU9X0qfs32gGLkNtjJA5jukjDy9UE7oOoyaD2hifNZx5Ghko5fC4A2Fo2pSANJ47v7jp9qWa6/F3pbxu4pY2cLnf1NO7fsaVu0HN/ifZqCSQ3NjDupvElvI/lSCj+04F2PhyDk2Vw9LCoHVaX7SIL0XvP+nO0/nYWaddkCdUqEHkgEiD5JaQIClSbopB6HU+CLtA2RzQdIxbq8lIYMpxsuNwNdKTHHIDj16JxOSGxubzBQbJ2Tzm5enugeaewX6hOu65uHIWCs20HWn4mTBNG6gTTh4jktGwJ25kT3NdYI4kDDUgHQU3ehRtQMVRtt/IFWINaZ3Qnk4cz4qEzcRzHHYlqDvjzta3iut14zcgvYGsFnxCYOa6w4XV0Auha+Nt1dnZB10yaSKVrr5OAVuytKGdgxZEfwyx8iOovqqjBxkW5u92rRqWoSM7PuOI+j8LHkc22EEHqujsdGZcvD4+7BIysUgTQ+ZH8w8lWMyaTEd3M8geSfwp2CmyDx8j4hReo6pqOBqrHY+RMHEA93xWL8KV0lx+9wWM1OKP3iSNrpaHwhxHIjofNBBwYsUtGT4mHo4fMrc3Cj7TaWMOWVn8QxadiF/ORoG7VFt0MDhbp7y1/DYglNtkPk7p5KEyMvIjyCyN0kGXCfkcKexwKCc1zAcIodRghe51Nxchg5xuHykjwIsLv2HmLM3P06QkDJhMjB4Pbz+1KT0TNl1UMnzmtEsrW4+Zwcn/0S+t7FVcSy6F2hY7IJMmJk2T4sJo+uxQSPtCbx9lJnnmHxfrSyY30W0e0jAe7snn9x8QhlZI6v6Lv9wsXHnyQHqgpeqRAckI580IFSbISGkHoVRJR1QOSOSDpCeFydg21zSPl3TKM/GLTuN1SEeRCBceQwytY7l0WrdiJHTxSMuz3Zo+KyWZ2xI35brSvZXkGYubzc1zvpsgl84lkokrYHmE9ELZ42vr5gLXjXIxDOXFv4b7sLpo8rJsLfct2CBrk6U35mN+Hx80n8GL2xuojiHRS0uTDFwsmlYzr8RTrDnimguF7ZOHoEEbDoBIa2xwgi6TzL0/Fg0/Nhy5GRQTADicao/3UpFKY43lzdh4Kldo5pMyd8TnXGBxN9fFAwysHDx9bZnNbj5QEQDpoTvxjkSPFD8qCWGUtJ43AjhdzBPj90sHdjHL3RtBmaA57OYIXqbuYcOaV4BnqmSdb8CgMTUJsQs7vgPCLLXiw4NP9k/1Z2i9oGcYJxNUib8EhHzfXqFV2ylzy1tn4aI/svGn5b3ZUvGLa4Uz9igkNN1aXR89wyYBxsPdZMN7Ftblp/IhSvamDC1nQYdexfxuFvdykbO4Cas+YUZDg/wAeimaW1qOMy2EnaWPq0+YPIqZ9nuTi5cGbpOQ0MbkHg7t2xDwCHD16oJDs/L/iDs5lYrhxy+6vx3n+pzRQ+tUsFdG6N7o3AhzCWkHoQtx9lzHYOv6lpchJcHh1HpwktP2pZZ2+xhhds9Yga2g3Jca9d0EB1Qi0dEAkSgIQHmgpLSoAcl6NUkCDyFIPcX3TgD4mu3802b8vLclOuGo65OQeHtq66laV7G4XF+ZJ0FgfYLNt3t2G4C1r2Qxd3oMmR/NJM5rfOuaCa7VRP92sDcE7+dKo6VrvuOO5/DxBwNMPUrStSxW5mM+KTm4beqx+eB+NqWTiPHxNk+EHzQMNe1WfMyBK954j5rlpfaPO0x7HxSO26EpnrQdBN3bm0Qo8P2Acfog1TSPaVFM4Q6hjNLXbFzdiuOflwyZbMjFlEkLrHmPIhZvHG0lrmncFO4cqeE2Hm+SC/QCKSIb8IG9Wm7YZdTzYsDGZxSO5eDR1JULg5j5oiHA8TgKI8bT3L7R/4bxXQ6dwnUpxc0x34B/SEFw1rsthafiwuwq78D43PfXHQ3Kqk7MfHjnljI4o2U0dLJCp2V2h1TKkL58pzyf6lxM+fLC8F7yH1t4+CC+4erOwMozY0TTLI1racP5epXt2E6L2gwDDeay8jHyYq5EP5n7FQOjSPGkRSPc58pe4WRvwgUGj6qdzJJ8XtRjxwnhycPHx4Aa3sts1+ZQXLstCJ/ahrGbBRhbI+Hblysn8wsx9smP3HtC1Fw5SBj/zaFr/ALPcVuLjQ5FfFmPknLvVxG/0Czr/AIgMIw9qsXLA+HIxwCfMbIMvR1QhAeqPRBpAKARdoQgG9UIQg9N/dO3fM30CEIBmztlsnspA/wAJYu3/ADpf1QhBcXf/AGG+izHtO0DtkKAFxi9vNCEFZ7btA1fIAAHxjkPJVtwG2yEIOmNyK7nkfVCEFj7PAGWKx0J+yrGrOLs+YuJPxdUIQNW7yNB5WP1VwxGNPCC1vXohCCa7MMY/tBhRuY1zOIHhIsfkpjKa09vM95aOPiPxVvsw0hCC59jyf8O6X6N/Qqj/APEHu3SCefC7f6oQgxvxSDkUIQB5JEIQKOaDzQhB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DyANADASIAAhEBAxEB/8QAHAAAAQUBAQEAAAAAAAAAAAAAAAEEBQYHAwII/8QAPxAAAQQBAgMFBgQEBAYDAQAAAQACAxEEBSESMUEGE1FhcQcUIjKBoSORscEVQlLRFiRy4QhDU2Ki8DM0ksL/xAAUAQEAAAAAAAAAAAAAAAAAAAAA/8QAFBEBAAAAAAAAAAAAAAAAAAAAAP/aAAwDAQACEQMRAD8AxygAjzPJIPBL5oFbS6sPQfVcm77LsxvMeDbQK5u130tT3ZXEJlM3De2ygW29xb1tXbQW+44zOIAU02fEoPeuyFjQwfEWtVXkfI+T4965KX1HO4pX72etqEnkt3FVeSDuxjbBoGlyznBsYA5rpHKzuzvumGTJd73ugbcj9UofbCzfySDpYXbEYHSi/FB4ZZZRHIpC03XIJ1ksEbuSbizdFB2xmtDxxEDfmVYIsiBkTBHIXGqoDZQGPHxGr3U1g4GRKRwtAZVucSgd+6tfFI9o6Wol8Tu9aXAgqfDpoA+KQNLHtq65qOyXcU97bDogaTfBCaG7CCfRWWOAuw55ohZbGXN//NhVt0ZMcpPVhC0LRtP/AMjICL4YhY8fw0GPSyPldxvcS5wsk9V4Xudpa6iKrmvAQJ1QEp9UckCc0p5I5IQLyKXpyXnxRfgg9MohOOUrvM8I9FxbyvzXd28grmgkdDw3ZOWH8Nhg4vXwVtymCDEYzhuQjicE37K4JZjmUtsk7fRJqbntyHPBtvX1QV7Mj/zbnOJpxXDKDfmA2T7OlaQ0GiQOai8l+1A7IOBloV4lcS4myvLjZK9Degg8EHmu2K/gka7erSuFj12XlrN6+6B5klr7cN02Z5+KVnFuHcguscRf+6BzhMbZdw3W5pT2HnFrRH3LO7Iqyd6UXgxuiNtbt1U3p+mxzACUPN8o2nc7XSB7IzvIIe7FxuJ4j4eihcrFc2Z54aB3B8QpprG4j2SAlrJBcYv5fomrWuy87uxuPkFeJ6II6WIhpjaPiPC38ytZmx2aJoOr58u0WLGeG+ZIYB+pCzzQsP8AiPaDBx6sTZ7Wn/S0/wBgVc/bRqA0/sRi4AdUupZRe8eLAS4//wAhBhEjnOdbjv19V5R1SG7QKUdEC6SWUBul5JBztL1QAQdkA10SkIBhNi09a0GVnmLTNu55J9AOKeNqDTdHi7jS4i/YcHh4qt6g2UZEkd20O2PiFdGxBujsZyLm0D9OaqRic++MU4bIKvqHHxHiNb7BMJJLapbtHA6KWNxFBwtQu2yDzzG/NLuG7XslDqfYH0Sm3WbQebJre07jYO6GyZgEEhPcdx7o2gR1Fuy7xOcxoDRzK4gbgeKl8TGaasiwg6YzXGGzYvelNaBktw5+N7XOeQCPNRbYiHCnj0Vh0fSMvN4jG6NkLGcRe81YB3/dByyIcjUtY95eeL8O+6aKDWjoAneDDFjaoaAcIwHAjx4SaXHRszj1Kd0bnOjjdwxurerr7gL02bgmysgtIJZIWN8DRDfsgk/ZNpz8rWIcqXcQQvm+rraP1KgfbxqXvXbCLAYfwtPxmsA/7nfEftw/ktK9kOGYtHlyS35xFED5NbZ+7lhHbjUP4r2s1TMu2yZL+H/SDQ+wCCD6oRSEAD4pDzRR6paQAQeVJN0pQKOaKtIeQShB0gHxG0804F2fG3ndJpCBWynuxuGM7X8SGruZvF6Df9kGi65N7lgwWaPAGqt487ppGhjNnmyp7twGvOLGOtkjyH/oXLQ8JkWI/KyBTKsBBBdrcFr8VtN+JoB2VQbgF42sK76lOcyaRm/xc/IeCa+6NZswCrQViPSnmtvVepcQQY7raC4WVaPd6G7aJUfk4jppC1oNckFTDJCborvEHAcJafO1ZY9OY5p+Ebck1ycH8QODetBBExAukApS0GLK4cQIrwXPFgjE0r5AeBnQeKlcWeJoNkjyDbQcIMY8QbQB8iprHEj2CKWbhia0t4LoHyTAStY8SBruHc2QpoRY+Pp+VLLJG6Uxgxgjdzi2vsg79mou4zJnwxh0bAHBo/maKTbVDRyHbGw7cdbT7sJG5+HnSm2mPFkAB5guACjpq7p5JtrW9UGm9ksgab7OX5Q27mCaX6gE/svmKQlzi55txNlfRWovdheyKeQktDtNY36veb/VfOrtySg8dd0u6EHZAV5oPohIPPkgVB3QikC7I5ISdEHSOx6Wr57JcMyatlZjh8MEdA/9x2H7qhDZvoti9meEMXsy6Yj48iUE+gbaBl2k48vtU3FjJIY1rQB58/2XbtVmCLKxtHxjTYWB0pH9XmvWiOZPr2oatkC2Qg8PmQKH3UZI3jnlyZQTNK4ucUHFzGxWed9V5bQDRZsldcofhtceQ5rhFJxPbQFIHhLWxkuI5bLjHTi1zeRC8yhz3NYOb9qCdNa1rRxCgwAIG4h4Hud0CHYzZBdbi79U9LCG8Vf7pHt4cOV7di0GkEGcce6vPDs518Xgu2Fisey2kt8xzXrJyO6woIGA/iE8XoAvGPkujB4YbA5Eu5oOj8Vve0XyObW4JQ2o3HvPisAkHl5I95qQvkYAOVBykJHtGAXtAN9DzIvkgmtBwXM7MzZbZKlBMcrAfmDuSh8mPvIu6YN5PhU/oDo2aFlteQOBo2Pje36qNxiwZ2M6Qfhi3EeJ6fdBbPapw6d7L/d2mtseGvQg/svnO1uvt9z+DQtPwAfjkmEjh/pb/usJQHJKd0g3QgCjrsk3SjkgEcyg+STfkgVKKPJA3Scig9hpc4Dq40t30VvuvZXAY3b4CViWms77LiZ52VuEZA0DFA/kAQVyUe74csbdmvfxEjy3TfiDzxVzCf5Ia97GO/l3PqmOXIyEuOwDbpBH6qXA9yDdjdecCPgi4n+KdCIPY2Uj43jf0XUR1TRsKQeYYnPk475ck4MdAl52O5RjRtDibu/svObK1rHuDgQ0c0DkPbwNBrZN9RcI8Mt6vfX0Ufpk78+fhZ8rTfPZdNVmJyQ0fI1xCBvI0vbCSRs6qrnaexYkDmFrmgqKGS+SX5RUWwBNb9U6jz5AADG2j4PQesvEhhjLmMaHHqmzMl3dRRdW7+u665mod5CYwwBxFXa84eGcnMiYwW8sGyC74Gnw/wANflTyHuywOEQ6kDb7qObjl+fp0Q5vyI+MeXHZ+wU1jRh+mxSueK4Gmh6UmmIC7tDhxRtt5ymt9PFBV/brn+8dqY8cE8MEXLzO/wDZZmSrn7WphP231HhOzJCz8qCpnNAI6IRaA9UiXok3ryQL5JDzSjdFIDklFJENNFBM9m4w/UmHoGlbFhSB+lwsPIrIezW2S5/QN/dajpkofhxtO/CUEflyCOSQu8SVGytE7eJ/Lmf2T3OozlvR3NRb5gwPjBpw3PkEDlj7aS4UK2XIzANodCuEklM8gvMLw4/6kD7Gkc51nYE0o/tJOYcVuM3Z8rt/RPZHOx2NIHNQuW92dlzE8wQG+Q/9KB32cf7pizTCrrbz8SvfvDMlxDSDVEk+PNSGBgh2MIwAG1R80wz2R4vdiMChGSfzQdI4GPy5eJoINHldJ2MPFJsMYPoovFyZREJmw8feG3U6t07Gova3idE/bpzQM8uEDKaxgppdtXVS+nyCDUcWiBxNfz8aIH3Va1LWPdcmLIfCXgfh8HFW5s2rDh6e7K1fF4rLI2EV4m7BQXHAw/w42ZUrqNPbEBQAHj9V37MwMm7axBg+CFr5ifPknIwX92wueTTAQRvQTjsVika1qE+xEeMGg+biT+yDAu1uScztFqM13x5Mh/8AMqGTnPdxZmQ89Znn/wAimyACKRaBugQi0UlQPVAWg8wg80IEopfK0pHh0RsgmdCeWOkI22/NaZoP4unxvHTmsq09/DYadyNlq3Z08OksFX1QR2qPDJHDq3ZVmaYyZrS2/iu/0Vs1WHimc8C7+a/FQcGCDO+QkfF8toGznWwjfYUUYwe2n9G8rUkNP7uRpddOSzxBjeFo2v8ANApudtv5D4lXxMYdTjiHzTP+ysDg8QurlW6gGYzpNQ95dv3btkFsbxRWxvzVX1URn8D2Pe+6Ac2h6qWbkMMoLjt81qt5ubTpcJrLMjqDxzq7NIH+n4kc2NGXsALmgmyUZeBDFG5zS4eQcTuucGoOiDQ6CUAAC6sJczU4u52aSaJ5UeWyCq6y/vIGuJsnJaLPoVq2m4zn4k2RCPxGzMEXnW5WN6lLMxjGGjFx8QNfzAf7rSexefqBw71B3wA8Qa0VRO/6FBoek5mU/T8qPKZExpAAPFu3zUp2Bj49NzM0iu/mpv8ApaKH6lUzKm4WNHHs8kEfXmtG7PRNw+y2NwjljmQ+pBKD5P1Aj3yYDlxEpqV2yzeTM4VReaXE+iAA8UleiVFoE6pdkAUi0B0SI6peqASjmhA5oHOK/gmjHmtb7L3LjCMbkD/dZADwlrgORWsdjMlscYe82C0fogks+JkJBcbJVd94aMtzKAY07eYT/VcySbMeG8roeig8yo5wQd7AtBOukbLjiqJvn4JvmRhoFURXNc9Na5zHizRFDzXYRPbCY3kEi6JQco4S/FeGjYblRLmd3xM5G7+qn44JGYpDifmF0o+eEzuJArhKDywtAj4upo/VRGTA2bVWkW2gW/XxT3IcWOLSSKG36JiM6J2qZEovu2Hgbt4AboH7dNI3ZLKN/wCpRurwvx4ac57iR/N0ClWalj0OGRpvle1qP7RZcc0AY0WeJoJu6HMoISKCOcNZK3ibxtcr52ckOPpvfZMT+4leQ2RounN2IKouOeGr5rSuzcjXdkjA0gyDUvh8aMdlB4zckZeRC2Egmg1oHUnYfqtndCMfSjA35Y4CwfRtLLOxmHDqfabFLogDBxyv25huzb+p+y1rKYX40rBuXMcB+SD42yBUrx5rgSnOe10eXKxwog0mx2QFJK3SjdA8UAeSQJSjogEItHkgVAItIjrzQOGj8MlWns5qrm8MRcbACqzDUZHUlPMAuizLuhaDQCOJ3eHryURkRSTZQHLe1LaTeQOCiaFp5lY0cB70to8KBcZgixYqq6olcM6Yse3e7G5C5944xENPS02kbI4teSTR3HigfNyiYGtJO52XKF/4duG7iT/Zc8fFke/iBprd6TqdjWtZQ2a6x+SCB1SUR52O2gCXN4vPfko3Cil95y+5eGXO8WW3QtPdZikfqcDqpjnAcXqU30mUFs7uXHO9wN+dIHBwcgjiMsZ9Y1E6nG+PhDgOK7NdVYxkN3AfW3TdR+u8M2miZpB7nLLXEeDm7fcIIFhL2EjnatWkyyw6Kx5cWcWY4tIO9tb/ALqqt2IN7X0VozpYoNG0mEN4u9hknd5Fztj+QQX32RSifWtVmefiEUUTB6kuctZWX+x3T449OfqXHxPlf3bR/T4k+a02SQNYXX02QfL/ALV9Ki0jtrl40AqNzGyNHkRf91TSN1o/t5j4O3DXj/m4UZP0Lgs4QCOiOqN+iAohJy2ShFboC0WPBHVCBUbdElIQd43AbndSWn402ZnQtgaT8PxeqZae1plHeDZXvs5jNZOwtaBtaCc0fBkxHOk4gS3YhetRd73xNDaDTZUj8DQQBuQSo6T8J8jnfI/cFBHwNO7a6UEpDWtDD81bpZH8ABaN+i5t+KnPNWgcudWK5zDTiK9Cm7Mr8JjHi3AH69F1ED5WsY3YDcpw7TgwRuLLvw/NAx7QRCPRmZPDTgeIHwohUrT+77giZryQ91BvhavPaR7snR82Jrf/AIo+IAeB2VT0LgdHJvduDh6ElAjImvFMxZ3D/XScQ4r5dG1ZjoiwM7mSib5OIv8AIqTYWjfhG45FO9EdHkz5uFI5tZEYaGnmen2NIKE1xAAPo4K36nHEdL0h1006e3fzDiFVMmF0GTLFICJGPLXDzGymWSvn03DjY41DEW14fFaDXfZkRD2VxGRn8R8ssj/AjipW45gazgd4fCCs89mOaRpMunSgd5ADLFIOrXO3H5q0ZkrgC0/CefPyQZV7dnibtBps4G7sMtP0cf7rNFoXtcf32Tpsh5hsjD+YKz7kgRCK80eqAQdkFF2EACUcjukASncIFCOZ2SC0vIIOsTyx7SOhWkdl3icQkHckD7rNWfMCrh2RzhFI1l1Rsfqg0aaIsDyaBCishvfwPIO7TYU89gyceOVrhTgSVFY8VB4LdibpBETAMY3xPJKQAwPNc6TnVMdrWgjauqj43CSIEnqgncJjQNiCSE6ysuOKFreFvwggfoo/T3OotsV0JXnVi1sdMIJJtAStjeHyEUHx8BHQ0VQyx2nZjsaJoAc1paPEbq+aexubjyQOfwucOJp8Dar+vabK8QvjZ/ncWwW/9RqCLL5pKuXgHXgC5wH3bKbLA+WSQODi/wAN90QtjyZbMnxNFujGxHqFLYzWRgU0Afqg5e0DSjHqbtTxm3iZdP4gNg4jdQemzuDXRVsKvxCvOkazpz2HQ9WIGHkuqKR24jcdqPkVU9X0qfs32gGLkNtjJA5jukjDy9UE7oOoyaD2hifNZx5Ghko5fC4A2Fo2pSANJ47v7jp9qWa6/F3pbxu4pY2cLnf1NO7fsaVu0HN/ifZqCSQ3NjDupvElvI/lSCj+04F2PhyDk2Vw9LCoHVaX7SIL0XvP+nO0/nYWaddkCdUqEHkgEiD5JaQIClSbopB6HU+CLtA2RzQdIxbq8lIYMpxsuNwNdKTHHIDj16JxOSGxubzBQbJ2Tzm5enugeaewX6hOu65uHIWCs20HWn4mTBNG6gTTh4jktGwJ25kT3NdYI4kDDUgHQU3ehRtQMVRtt/IFWINaZ3Qnk4cz4qEzcRzHHYlqDvjzta3iut14zcgvYGsFnxCYOa6w4XV0Auha+Nt1dnZB10yaSKVrr5OAVuytKGdgxZEfwyx8iOovqqjBxkW5u92rRqWoSM7PuOI+j8LHkc22EEHqujsdGZcvD4+7BIysUgTQ+ZH8w8lWMyaTEd3M8geSfwp2CmyDx8j4hReo6pqOBqrHY+RMHEA93xWL8KV0lx+9wWM1OKP3iSNrpaHwhxHIjofNBBwYsUtGT4mHo4fMrc3Cj7TaWMOWVn8QxadiF/ORoG7VFt0MDhbp7y1/DYglNtkPk7p5KEyMvIjyCyN0kGXCfkcKexwKCc1zAcIodRghe51Nxchg5xuHykjwIsLv2HmLM3P06QkDJhMjB4Pbz+1KT0TNl1UMnzmtEsrW4+Zwcn/0S+t7FVcSy6F2hY7IJMmJk2T4sJo+uxQSPtCbx9lJnnmHxfrSyY30W0e0jAe7snn9x8QhlZI6v6Lv9wsXHnyQHqgpeqRAckI580IFSbISGkHoVRJR1QOSOSDpCeFydg21zSPl3TKM/GLTuN1SEeRCBceQwytY7l0WrdiJHTxSMuz3Zo+KyWZ2xI35brSvZXkGYubzc1zvpsgl84lkokrYHmE9ELZ42vr5gLXjXIxDOXFv4b7sLpo8rJsLfct2CBrk6U35mN+Hx80n8GL2xuojiHRS0uTDFwsmlYzr8RTrDnimguF7ZOHoEEbDoBIa2xwgi6TzL0/Fg0/Nhy5GRQTADicao/3UpFKY43lzdh4Kldo5pMyd8TnXGBxN9fFAwysHDx9bZnNbj5QEQDpoTvxjkSPFD8qCWGUtJ43AjhdzBPj90sHdjHL3RtBmaA57OYIXqbuYcOaV4BnqmSdb8CgMTUJsQs7vgPCLLXiw4NP9k/1Z2i9oGcYJxNUib8EhHzfXqFV2ylzy1tn4aI/svGn5b3ZUvGLa4Uz9igkNN1aXR89wyYBxsPdZMN7Ftblp/IhSvamDC1nQYdexfxuFvdykbO4Cas+YUZDg/wAeimaW1qOMy2EnaWPq0+YPIqZ9nuTi5cGbpOQ0MbkHg7t2xDwCHD16oJDs/L/iDs5lYrhxy+6vx3n+pzRQ+tUsFdG6N7o3AhzCWkHoQtx9lzHYOv6lpchJcHh1HpwktP2pZZ2+xhhds9Yga2g3Jca9d0EB1Qi0dEAkSgIQHmgpLSoAcl6NUkCDyFIPcX3TgD4mu3802b8vLclOuGo65OQeHtq66laV7G4XF+ZJ0FgfYLNt3t2G4C1r2Qxd3oMmR/NJM5rfOuaCa7VRP92sDcE7+dKo6VrvuOO5/DxBwNMPUrStSxW5mM+KTm4beqx+eB+NqWTiPHxNk+EHzQMNe1WfMyBK954j5rlpfaPO0x7HxSO26EpnrQdBN3bm0Qo8P2Acfog1TSPaVFM4Q6hjNLXbFzdiuOflwyZbMjFlEkLrHmPIhZvHG0lrmncFO4cqeE2Hm+SC/QCKSIb8IG9Wm7YZdTzYsDGZxSO5eDR1JULg5j5oiHA8TgKI8bT3L7R/4bxXQ6dwnUpxc0x34B/SEFw1rsthafiwuwq78D43PfXHQ3Kqk7MfHjnljI4o2U0dLJCp2V2h1TKkL58pzyf6lxM+fLC8F7yH1t4+CC+4erOwMozY0TTLI1racP5epXt2E6L2gwDDeay8jHyYq5EP5n7FQOjSPGkRSPc58pe4WRvwgUGj6qdzJJ8XtRjxwnhycPHx4Aa3sts1+ZQXLstCJ/ahrGbBRhbI+Hblysn8wsx9smP3HtC1Fw5SBj/zaFr/ALPcVuLjQ5FfFmPknLvVxG/0Czr/AIgMIw9qsXLA+HIxwCfMbIMvR1QhAeqPRBpAKARdoQgG9UIQg9N/dO3fM30CEIBmztlsnspA/wAJYu3/ADpf1QhBcXf/AGG+izHtO0DtkKAFxi9vNCEFZ7btA1fIAAHxjkPJVtwG2yEIOmNyK7nkfVCEFj7PAGWKx0J+yrGrOLs+YuJPxdUIQNW7yNB5WP1VwxGNPCC1vXohCCa7MMY/tBhRuY1zOIHhIsfkpjKa09vM95aOPiPxVvsw0hCC59jyf8O6X6N/Qqj/APEHu3SCefC7f6oQgxvxSDkUIQB5JEIQKOaDzQhB/9k=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043608" y="2348880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Azaleko</a:t>
            </a:r>
            <a:r>
              <a:rPr lang="es-ES" dirty="0"/>
              <a:t> </a:t>
            </a:r>
            <a:r>
              <a:rPr lang="es-ES" dirty="0" err="1"/>
              <a:t>pasabidea</a:t>
            </a:r>
            <a:endParaRPr lang="es-ES" dirty="0"/>
          </a:p>
          <a:p>
            <a:r>
              <a:rPr lang="es-ES" dirty="0" err="1"/>
              <a:t>Azaleko</a:t>
            </a:r>
            <a:r>
              <a:rPr lang="es-ES" dirty="0"/>
              <a:t> </a:t>
            </a:r>
            <a:r>
              <a:rPr lang="es-ES" dirty="0" err="1"/>
              <a:t>asaldurekin</a:t>
            </a:r>
            <a:r>
              <a:rPr lang="es-ES" dirty="0"/>
              <a:t> batera</a:t>
            </a:r>
          </a:p>
          <a:p>
            <a:r>
              <a:rPr lang="es-ES" dirty="0" err="1"/>
              <a:t>Bizkarrezur</a:t>
            </a:r>
            <a:r>
              <a:rPr lang="es-ES" dirty="0"/>
              <a:t> </a:t>
            </a:r>
            <a:r>
              <a:rPr lang="es-ES" dirty="0" err="1"/>
              <a:t>osoan</a:t>
            </a:r>
            <a:endParaRPr lang="es-ES" dirty="0"/>
          </a:p>
          <a:p>
            <a:r>
              <a:rPr lang="es-ES" dirty="0" err="1"/>
              <a:t>Arriskua</a:t>
            </a:r>
            <a:r>
              <a:rPr lang="es-ES" dirty="0"/>
              <a:t>: </a:t>
            </a:r>
            <a:r>
              <a:rPr lang="es-ES" dirty="0" err="1"/>
              <a:t>meningitisa</a:t>
            </a:r>
            <a:endParaRPr lang="es-ES" dirty="0"/>
          </a:p>
          <a:p>
            <a:r>
              <a:rPr lang="es-ES" dirty="0" err="1"/>
              <a:t>Histologia</a:t>
            </a:r>
            <a:endParaRPr lang="es-ES" dirty="0"/>
          </a:p>
          <a:p>
            <a:r>
              <a:rPr lang="es-ES" dirty="0" err="1"/>
              <a:t>Diagnostikoa</a:t>
            </a:r>
            <a:r>
              <a:rPr lang="es-ES" dirty="0"/>
              <a:t>: </a:t>
            </a:r>
            <a:r>
              <a:rPr lang="es-ES" dirty="0" err="1"/>
              <a:t>azterketa</a:t>
            </a:r>
            <a:r>
              <a:rPr lang="es-ES" dirty="0"/>
              <a:t> </a:t>
            </a:r>
            <a:r>
              <a:rPr lang="es-ES" dirty="0" err="1"/>
              <a:t>fisikoa</a:t>
            </a:r>
            <a:r>
              <a:rPr lang="es-ES" dirty="0"/>
              <a:t>; EM</a:t>
            </a:r>
          </a:p>
          <a:p>
            <a:r>
              <a:rPr lang="es-ES" dirty="0" err="1"/>
              <a:t>Tratamendua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6657262"/>
      </p:ext>
    </p:extLst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11560" y="155679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B.2.1.2.Sinu </a:t>
            </a:r>
            <a:r>
              <a:rPr lang="es-ES" sz="2800" dirty="0" err="1"/>
              <a:t>dermikoa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pic>
        <p:nvPicPr>
          <p:cNvPr id="199682" name="Picture 2" descr="http://www.expertconsultbook.com/expertconsult/b/bbmapAsset?appID=NGE&amp;isbn=978-1-4160-5316-3&amp;eid=4-u1.0-B978-1-4160-5316-3..00220-3..f217-009-9781416053163&amp;assetType=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64" y="3180609"/>
            <a:ext cx="2873679" cy="150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DyANADASIAAhEBAxEB/8QAHAAAAQUBAQEAAAAAAAAAAAAAAAEEBQYHAwII/8QAPxAAAQQBAgMFBgQEBAYDAQAAAQACAxEEBSESMUEGE1FhcQcUIjKBoSORscEVQlLRFiRy4QhDU2Ki8DM0ksL/xAAUAQEAAAAAAAAAAAAAAAAAAAAA/8QAFBEBAAAAAAAAAAAAAAAAAAAAAP/aAAwDAQACEQMRAD8AxygAjzPJIPBL5oFbS6sPQfVcm77LsxvMeDbQK5u130tT3ZXEJlM3De2ygW29xb1tXbQW+44zOIAU02fEoPeuyFjQwfEWtVXkfI+T4965KX1HO4pX72etqEnkt3FVeSDuxjbBoGlyznBsYA5rpHKzuzvumGTJd73ugbcj9UofbCzfySDpYXbEYHSi/FB4ZZZRHIpC03XIJ1ksEbuSbizdFB2xmtDxxEDfmVYIsiBkTBHIXGqoDZQGPHxGr3U1g4GRKRwtAZVucSgd+6tfFI9o6Wol8Tu9aXAgqfDpoA+KQNLHtq65qOyXcU97bDogaTfBCaG7CCfRWWOAuw55ohZbGXN//NhVt0ZMcpPVhC0LRtP/AMjICL4YhY8fw0GPSyPldxvcS5wsk9V4Xudpa6iKrmvAQJ1QEp9UckCc0p5I5IQLyKXpyXnxRfgg9MohOOUrvM8I9FxbyvzXd28grmgkdDw3ZOWH8Nhg4vXwVtymCDEYzhuQjicE37K4JZjmUtsk7fRJqbntyHPBtvX1QV7Mj/zbnOJpxXDKDfmA2T7OlaQ0GiQOai8l+1A7IOBloV4lcS4myvLjZK9Degg8EHmu2K/gka7erSuFj12XlrN6+6B5klr7cN02Z5+KVnFuHcguscRf+6BzhMbZdw3W5pT2HnFrRH3LO7Iqyd6UXgxuiNtbt1U3p+mxzACUPN8o2nc7XSB7IzvIIe7FxuJ4j4eihcrFc2Z54aB3B8QpprG4j2SAlrJBcYv5fomrWuy87uxuPkFeJ6II6WIhpjaPiPC38ytZmx2aJoOr58u0WLGeG+ZIYB+pCzzQsP8AiPaDBx6sTZ7Wn/S0/wBgVc/bRqA0/sRi4AdUupZRe8eLAS4//wAhBhEjnOdbjv19V5R1SG7QKUdEC6SWUBul5JBztL1QAQdkA10SkIBhNi09a0GVnmLTNu55J9AOKeNqDTdHi7jS4i/YcHh4qt6g2UZEkd20O2PiFdGxBujsZyLm0D9OaqRic++MU4bIKvqHHxHiNb7BMJJLapbtHA6KWNxFBwtQu2yDzzG/NLuG7XslDqfYH0Sm3WbQebJre07jYO6GyZgEEhPcdx7o2gR1Fuy7xOcxoDRzK4gbgeKl8TGaasiwg6YzXGGzYvelNaBktw5+N7XOeQCPNRbYiHCnj0Vh0fSMvN4jG6NkLGcRe81YB3/dByyIcjUtY95eeL8O+6aKDWjoAneDDFjaoaAcIwHAjx4SaXHRszj1Kd0bnOjjdwxurerr7gL02bgmysgtIJZIWN8DRDfsgk/ZNpz8rWIcqXcQQvm+rraP1KgfbxqXvXbCLAYfwtPxmsA/7nfEftw/ktK9kOGYtHlyS35xFED5NbZ+7lhHbjUP4r2s1TMu2yZL+H/SDQ+wCCD6oRSEAD4pDzRR6paQAQeVJN0pQKOaKtIeQShB0gHxG0804F2fG3ndJpCBWynuxuGM7X8SGruZvF6Df9kGi65N7lgwWaPAGqt487ppGhjNnmyp7twGvOLGOtkjyH/oXLQ8JkWI/KyBTKsBBBdrcFr8VtN+JoB2VQbgF42sK76lOcyaRm/xc/IeCa+6NZswCrQViPSnmtvVepcQQY7raC4WVaPd6G7aJUfk4jppC1oNckFTDJCborvEHAcJafO1ZY9OY5p+Ebck1ycH8QODetBBExAukApS0GLK4cQIrwXPFgjE0r5AeBnQeKlcWeJoNkjyDbQcIMY8QbQB8iprHEj2CKWbhia0t4LoHyTAStY8SBruHc2QpoRY+Pp+VLLJG6Uxgxgjdzi2vsg79mou4zJnwxh0bAHBo/maKTbVDRyHbGw7cdbT7sJG5+HnSm2mPFkAB5guACjpq7p5JtrW9UGm9ksgab7OX5Q27mCaX6gE/svmKQlzi55txNlfRWovdheyKeQktDtNY36veb/VfOrtySg8dd0u6EHZAV5oPohIPPkgVB3QikC7I5ISdEHSOx6Wr57JcMyatlZjh8MEdA/9x2H7qhDZvoti9meEMXsy6Yj48iUE+gbaBl2k48vtU3FjJIY1rQB58/2XbtVmCLKxtHxjTYWB0pH9XmvWiOZPr2oatkC2Qg8PmQKH3UZI3jnlyZQTNK4ucUHFzGxWed9V5bQDRZsldcofhtceQ5rhFJxPbQFIHhLWxkuI5bLjHTi1zeRC8yhz3NYOb9qCdNa1rRxCgwAIG4h4Hud0CHYzZBdbi79U9LCG8Vf7pHt4cOV7di0GkEGcce6vPDs518Xgu2Fisey2kt8xzXrJyO6woIGA/iE8XoAvGPkujB4YbA5Eu5oOj8Vve0XyObW4JQ2o3HvPisAkHl5I95qQvkYAOVBykJHtGAXtAN9DzIvkgmtBwXM7MzZbZKlBMcrAfmDuSh8mPvIu6YN5PhU/oDo2aFlteQOBo2Pje36qNxiwZ2M6Qfhi3EeJ6fdBbPapw6d7L/d2mtseGvQg/svnO1uvt9z+DQtPwAfjkmEjh/pb/usJQHJKd0g3QgCjrsk3SjkgEcyg+STfkgVKKPJA3Scig9hpc4Dq40t30VvuvZXAY3b4CViWms77LiZ52VuEZA0DFA/kAQVyUe74csbdmvfxEjy3TfiDzxVzCf5Ia97GO/l3PqmOXIyEuOwDbpBH6qXA9yDdjdecCPgi4n+KdCIPY2Uj43jf0XUR1TRsKQeYYnPk475ck4MdAl52O5RjRtDibu/svObK1rHuDgQ0c0DkPbwNBrZN9RcI8Mt6vfX0Ufpk78+fhZ8rTfPZdNVmJyQ0fI1xCBvI0vbCSRs6qrnaexYkDmFrmgqKGS+SX5RUWwBNb9U6jz5AADG2j4PQesvEhhjLmMaHHqmzMl3dRRdW7+u665mod5CYwwBxFXa84eGcnMiYwW8sGyC74Gnw/wANflTyHuywOEQ6kDb7qObjl+fp0Q5vyI+MeXHZ+wU1jRh+mxSueK4Gmh6UmmIC7tDhxRtt5ymt9PFBV/brn+8dqY8cE8MEXLzO/wDZZmSrn7WphP231HhOzJCz8qCpnNAI6IRaA9UiXok3ryQL5JDzSjdFIDklFJENNFBM9m4w/UmHoGlbFhSB+lwsPIrIezW2S5/QN/dajpkofhxtO/CUEflyCOSQu8SVGytE7eJ/Lmf2T3OozlvR3NRb5gwPjBpw3PkEDlj7aS4UK2XIzANodCuEklM8gvMLw4/6kD7Gkc51nYE0o/tJOYcVuM3Z8rt/RPZHOx2NIHNQuW92dlzE8wQG+Q/9KB32cf7pizTCrrbz8SvfvDMlxDSDVEk+PNSGBgh2MIwAG1R80wz2R4vdiMChGSfzQdI4GPy5eJoINHldJ2MPFJsMYPoovFyZREJmw8feG3U6t07Gova3idE/bpzQM8uEDKaxgppdtXVS+nyCDUcWiBxNfz8aIH3Va1LWPdcmLIfCXgfh8HFW5s2rDh6e7K1fF4rLI2EV4m7BQXHAw/w42ZUrqNPbEBQAHj9V37MwMm7axBg+CFr5ifPknIwX92wueTTAQRvQTjsVika1qE+xEeMGg+biT+yDAu1uScztFqM13x5Mh/8AMqGTnPdxZmQ89Znn/wAimyACKRaBugQi0UlQPVAWg8wg80IEopfK0pHh0RsgmdCeWOkI22/NaZoP4unxvHTmsq09/DYadyNlq3Z08OksFX1QR2qPDJHDq3ZVmaYyZrS2/iu/0Vs1WHimc8C7+a/FQcGCDO+QkfF8toGznWwjfYUUYwe2n9G8rUkNP7uRpddOSzxBjeFo2v8ANApudtv5D4lXxMYdTjiHzTP+ysDg8QurlW6gGYzpNQ95dv3btkFsbxRWxvzVX1URn8D2Pe+6Ac2h6qWbkMMoLjt81qt5ubTpcJrLMjqDxzq7NIH+n4kc2NGXsALmgmyUZeBDFG5zS4eQcTuucGoOiDQ6CUAAC6sJczU4u52aSaJ5UeWyCq6y/vIGuJsnJaLPoVq2m4zn4k2RCPxGzMEXnW5WN6lLMxjGGjFx8QNfzAf7rSexefqBw71B3wA8Qa0VRO/6FBoek5mU/T8qPKZExpAAPFu3zUp2Bj49NzM0iu/mpv8ApaKH6lUzKm4WNHHs8kEfXmtG7PRNw+y2NwjljmQ+pBKD5P1Aj3yYDlxEpqV2yzeTM4VReaXE+iAA8UleiVFoE6pdkAUi0B0SI6peqASjmhA5oHOK/gmjHmtb7L3LjCMbkD/dZADwlrgORWsdjMlscYe82C0fogks+JkJBcbJVd94aMtzKAY07eYT/VcySbMeG8roeig8yo5wQd7AtBOukbLjiqJvn4JvmRhoFURXNc9Na5zHizRFDzXYRPbCY3kEi6JQco4S/FeGjYblRLmd3xM5G7+qn44JGYpDifmF0o+eEzuJArhKDywtAj4upo/VRGTA2bVWkW2gW/XxT3IcWOLSSKG36JiM6J2qZEovu2Hgbt4AboH7dNI3ZLKN/wCpRurwvx4ac57iR/N0ClWalj0OGRpvle1qP7RZcc0AY0WeJoJu6HMoISKCOcNZK3ibxtcr52ckOPpvfZMT+4leQ2RounN2IKouOeGr5rSuzcjXdkjA0gyDUvh8aMdlB4zckZeRC2Egmg1oHUnYfqtndCMfSjA35Y4CwfRtLLOxmHDqfabFLogDBxyv25huzb+p+y1rKYX40rBuXMcB+SD42yBUrx5rgSnOe10eXKxwog0mx2QFJK3SjdA8UAeSQJSjogEItHkgVAItIjrzQOGj8MlWns5qrm8MRcbACqzDUZHUlPMAuizLuhaDQCOJ3eHryURkRSTZQHLe1LaTeQOCiaFp5lY0cB70to8KBcZgixYqq6olcM6Yse3e7G5C5944xENPS02kbI4teSTR3HigfNyiYGtJO52XKF/4duG7iT/Zc8fFke/iBprd6TqdjWtZQ2a6x+SCB1SUR52O2gCXN4vPfko3Cil95y+5eGXO8WW3QtPdZikfqcDqpjnAcXqU30mUFs7uXHO9wN+dIHBwcgjiMsZ9Y1E6nG+PhDgOK7NdVYxkN3AfW3TdR+u8M2miZpB7nLLXEeDm7fcIIFhL2EjnatWkyyw6Kx5cWcWY4tIO9tb/ALqqt2IN7X0VozpYoNG0mEN4u9hknd5Fztj+QQX32RSifWtVmefiEUUTB6kuctZWX+x3T449OfqXHxPlf3bR/T4k+a02SQNYXX02QfL/ALV9Ki0jtrl40AqNzGyNHkRf91TSN1o/t5j4O3DXj/m4UZP0Lgs4QCOiOqN+iAohJy2ShFboC0WPBHVCBUbdElIQd43AbndSWn402ZnQtgaT8PxeqZae1plHeDZXvs5jNZOwtaBtaCc0fBkxHOk4gS3YhetRd73xNDaDTZUj8DQQBuQSo6T8J8jnfI/cFBHwNO7a6UEpDWtDD81bpZH8ABaN+i5t+KnPNWgcudWK5zDTiK9Cm7Mr8JjHi3AH69F1ED5WsY3YDcpw7TgwRuLLvw/NAx7QRCPRmZPDTgeIHwohUrT+77giZryQ91BvhavPaR7snR82Jrf/AIo+IAeB2VT0LgdHJvduDh6ElAjImvFMxZ3D/XScQ4r5dG1ZjoiwM7mSib5OIv8AIqTYWjfhG45FO9EdHkz5uFI5tZEYaGnmen2NIKE1xAAPo4K36nHEdL0h1006e3fzDiFVMmF0GTLFICJGPLXDzGymWSvn03DjY41DEW14fFaDXfZkRD2VxGRn8R8ssj/AjipW45gazgd4fCCs89mOaRpMunSgd5ADLFIOrXO3H5q0ZkrgC0/CefPyQZV7dnibtBps4G7sMtP0cf7rNFoXtcf32Tpsh5hsjD+YKz7kgRCK80eqAQdkFF2EACUcjukASncIFCOZ2SC0vIIOsTyx7SOhWkdl3icQkHckD7rNWfMCrh2RzhFI1l1Rsfqg0aaIsDyaBCishvfwPIO7TYU89gyceOVrhTgSVFY8VB4LdibpBETAMY3xPJKQAwPNc6TnVMdrWgjauqj43CSIEnqgncJjQNiCSE6ysuOKFreFvwggfoo/T3OotsV0JXnVi1sdMIJJtAStjeHyEUHx8BHQ0VQyx2nZjsaJoAc1paPEbq+aexubjyQOfwucOJp8Dar+vabK8QvjZ/ncWwW/9RqCLL5pKuXgHXgC5wH3bKbLA+WSQODi/wAN90QtjyZbMnxNFujGxHqFLYzWRgU0Afqg5e0DSjHqbtTxm3iZdP4gNg4jdQemzuDXRVsKvxCvOkazpz2HQ9WIGHkuqKR24jcdqPkVU9X0qfs32gGLkNtjJA5jukjDy9UE7oOoyaD2hifNZx5Ghko5fC4A2Fo2pSANJ47v7jp9qWa6/F3pbxu4pY2cLnf1NO7fsaVu0HN/ifZqCSQ3NjDupvElvI/lSCj+04F2PhyDk2Vw9LCoHVaX7SIL0XvP+nO0/nYWaddkCdUqEHkgEiD5JaQIClSbopB6HU+CLtA2RzQdIxbq8lIYMpxsuNwNdKTHHIDj16JxOSGxubzBQbJ2Tzm5enugeaewX6hOu65uHIWCs20HWn4mTBNG6gTTh4jktGwJ25kT3NdYI4kDDUgHQU3ehRtQMVRtt/IFWINaZ3Qnk4cz4qEzcRzHHYlqDvjzta3iut14zcgvYGsFnxCYOa6w4XV0Auha+Nt1dnZB10yaSKVrr5OAVuytKGdgxZEfwyx8iOovqqjBxkW5u92rRqWoSM7PuOI+j8LHkc22EEHqujsdGZcvD4+7BIysUgTQ+ZH8w8lWMyaTEd3M8geSfwp2CmyDx8j4hReo6pqOBqrHY+RMHEA93xWL8KV0lx+9wWM1OKP3iSNrpaHwhxHIjofNBBwYsUtGT4mHo4fMrc3Cj7TaWMOWVn8QxadiF/ORoG7VFt0MDhbp7y1/DYglNtkPk7p5KEyMvIjyCyN0kGXCfkcKexwKCc1zAcIodRghe51Nxchg5xuHykjwIsLv2HmLM3P06QkDJhMjB4Pbz+1KT0TNl1UMnzmtEsrW4+Zwcn/0S+t7FVcSy6F2hY7IJMmJk2T4sJo+uxQSPtCbx9lJnnmHxfrSyY30W0e0jAe7snn9x8QhlZI6v6Lv9wsXHnyQHqgpeqRAckI580IFSbISGkHoVRJR1QOSOSDpCeFydg21zSPl3TKM/GLTuN1SEeRCBceQwytY7l0WrdiJHTxSMuz3Zo+KyWZ2xI35brSvZXkGYubzc1zvpsgl84lkokrYHmE9ELZ42vr5gLXjXIxDOXFv4b7sLpo8rJsLfct2CBrk6U35mN+Hx80n8GL2xuojiHRS0uTDFwsmlYzr8RTrDnimguF7ZOHoEEbDoBIa2xwgi6TzL0/Fg0/Nhy5GRQTADicao/3UpFKY43lzdh4Kldo5pMyd8TnXGBxN9fFAwysHDx9bZnNbj5QEQDpoTvxjkSPFD8qCWGUtJ43AjhdzBPj90sHdjHL3RtBmaA57OYIXqbuYcOaV4BnqmSdb8CgMTUJsQs7vgPCLLXiw4NP9k/1Z2i9oGcYJxNUib8EhHzfXqFV2ylzy1tn4aI/svGn5b3ZUvGLa4Uz9igkNN1aXR89wyYBxsPdZMN7Ftblp/IhSvamDC1nQYdexfxuFvdykbO4Cas+YUZDg/wAeimaW1qOMy2EnaWPq0+YPIqZ9nuTi5cGbpOQ0MbkHg7t2xDwCHD16oJDs/L/iDs5lYrhxy+6vx3n+pzRQ+tUsFdG6N7o3AhzCWkHoQtx9lzHYOv6lpchJcHh1HpwktP2pZZ2+xhhds9Yga2g3Jca9d0EB1Qi0dEAkSgIQHmgpLSoAcl6NUkCDyFIPcX3TgD4mu3802b8vLclOuGo65OQeHtq66laV7G4XF+ZJ0FgfYLNt3t2G4C1r2Qxd3oMmR/NJM5rfOuaCa7VRP92sDcE7+dKo6VrvuOO5/DxBwNMPUrStSxW5mM+KTm4beqx+eB+NqWTiPHxNk+EHzQMNe1WfMyBK954j5rlpfaPO0x7HxSO26EpnrQdBN3bm0Qo8P2Acfog1TSPaVFM4Q6hjNLXbFzdiuOflwyZbMjFlEkLrHmPIhZvHG0lrmncFO4cqeE2Hm+SC/QCKSIb8IG9Wm7YZdTzYsDGZxSO5eDR1JULg5j5oiHA8TgKI8bT3L7R/4bxXQ6dwnUpxc0x34B/SEFw1rsthafiwuwq78D43PfXHQ3Kqk7MfHjnljI4o2U0dLJCp2V2h1TKkL58pzyf6lxM+fLC8F7yH1t4+CC+4erOwMozY0TTLI1racP5epXt2E6L2gwDDeay8jHyYq5EP5n7FQOjSPGkRSPc58pe4WRvwgUGj6qdzJJ8XtRjxwnhycPHx4Aa3sts1+ZQXLstCJ/ahrGbBRhbI+Hblysn8wsx9smP3HtC1Fw5SBj/zaFr/ALPcVuLjQ5FfFmPknLvVxG/0Czr/AIgMIw9qsXLA+HIxwCfMbIMvR1QhAeqPRBpAKARdoQgG9UIQg9N/dO3fM30CEIBmztlsnspA/wAJYu3/ADpf1QhBcXf/AGG+izHtO0DtkKAFxi9vNCEFZ7btA1fIAAHxjkPJVtwG2yEIOmNyK7nkfVCEFj7PAGWKx0J+yrGrOLs+YuJPxdUIQNW7yNB5WP1VwxGNPCC1vXohCCa7MMY/tBhRuY1zOIHhIsfkpjKa09vM95aOPiPxVvsw0hCC59jyf8O6X6N/Qqj/APEHu3SCefC7f6oQgxvxSDkUIQB5JEIQKOaDzQhB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DyANADASIAAhEBAxEB/8QAHAAAAQUBAQEAAAAAAAAAAAAAAAEEBQYHAwII/8QAPxAAAQQBAgMFBgQEBAYDAQAAAQACAxEEBSESMUEGE1FhcQcUIjKBoSORscEVQlLRFiRy4QhDU2Ki8DM0ksL/xAAUAQEAAAAAAAAAAAAAAAAAAAAA/8QAFBEBAAAAAAAAAAAAAAAAAAAAAP/aAAwDAQACEQMRAD8AxygAjzPJIPBL5oFbS6sPQfVcm77LsxvMeDbQK5u130tT3ZXEJlM3De2ygW29xb1tXbQW+44zOIAU02fEoPeuyFjQwfEWtVXkfI+T4965KX1HO4pX72etqEnkt3FVeSDuxjbBoGlyznBsYA5rpHKzuzvumGTJd73ugbcj9UofbCzfySDpYXbEYHSi/FB4ZZZRHIpC03XIJ1ksEbuSbizdFB2xmtDxxEDfmVYIsiBkTBHIXGqoDZQGPHxGr3U1g4GRKRwtAZVucSgd+6tfFI9o6Wol8Tu9aXAgqfDpoA+KQNLHtq65qOyXcU97bDogaTfBCaG7CCfRWWOAuw55ohZbGXN//NhVt0ZMcpPVhC0LRtP/AMjICL4YhY8fw0GPSyPldxvcS5wsk9V4Xudpa6iKrmvAQJ1QEp9UckCc0p5I5IQLyKXpyXnxRfgg9MohOOUrvM8I9FxbyvzXd28grmgkdDw3ZOWH8Nhg4vXwVtymCDEYzhuQjicE37K4JZjmUtsk7fRJqbntyHPBtvX1QV7Mj/zbnOJpxXDKDfmA2T7OlaQ0GiQOai8l+1A7IOBloV4lcS4myvLjZK9Degg8EHmu2K/gka7erSuFj12XlrN6+6B5klr7cN02Z5+KVnFuHcguscRf+6BzhMbZdw3W5pT2HnFrRH3LO7Iqyd6UXgxuiNtbt1U3p+mxzACUPN8o2nc7XSB7IzvIIe7FxuJ4j4eihcrFc2Z54aB3B8QpprG4j2SAlrJBcYv5fomrWuy87uxuPkFeJ6II6WIhpjaPiPC38ytZmx2aJoOr58u0WLGeG+ZIYB+pCzzQsP8AiPaDBx6sTZ7Wn/S0/wBgVc/bRqA0/sRi4AdUupZRe8eLAS4//wAhBhEjnOdbjv19V5R1SG7QKUdEC6SWUBul5JBztL1QAQdkA10SkIBhNi09a0GVnmLTNu55J9AOKeNqDTdHi7jS4i/YcHh4qt6g2UZEkd20O2PiFdGxBujsZyLm0D9OaqRic++MU4bIKvqHHxHiNb7BMJJLapbtHA6KWNxFBwtQu2yDzzG/NLuG7XslDqfYH0Sm3WbQebJre07jYO6GyZgEEhPcdx7o2gR1Fuy7xOcxoDRzK4gbgeKl8TGaasiwg6YzXGGzYvelNaBktw5+N7XOeQCPNRbYiHCnj0Vh0fSMvN4jG6NkLGcRe81YB3/dByyIcjUtY95eeL8O+6aKDWjoAneDDFjaoaAcIwHAjx4SaXHRszj1Kd0bnOjjdwxurerr7gL02bgmysgtIJZIWN8DRDfsgk/ZNpz8rWIcqXcQQvm+rraP1KgfbxqXvXbCLAYfwtPxmsA/7nfEftw/ktK9kOGYtHlyS35xFED5NbZ+7lhHbjUP4r2s1TMu2yZL+H/SDQ+wCCD6oRSEAD4pDzRR6paQAQeVJN0pQKOaKtIeQShB0gHxG0804F2fG3ndJpCBWynuxuGM7X8SGruZvF6Df9kGi65N7lgwWaPAGqt487ppGhjNnmyp7twGvOLGOtkjyH/oXLQ8JkWI/KyBTKsBBBdrcFr8VtN+JoB2VQbgF42sK76lOcyaRm/xc/IeCa+6NZswCrQViPSnmtvVepcQQY7raC4WVaPd6G7aJUfk4jppC1oNckFTDJCborvEHAcJafO1ZY9OY5p+Ebck1ycH8QODetBBExAukApS0GLK4cQIrwXPFgjE0r5AeBnQeKlcWeJoNkjyDbQcIMY8QbQB8iprHEj2CKWbhia0t4LoHyTAStY8SBruHc2QpoRY+Pp+VLLJG6Uxgxgjdzi2vsg79mou4zJnwxh0bAHBo/maKTbVDRyHbGw7cdbT7sJG5+HnSm2mPFkAB5guACjpq7p5JtrW9UGm9ksgab7OX5Q27mCaX6gE/svmKQlzi55txNlfRWovdheyKeQktDtNY36veb/VfOrtySg8dd0u6EHZAV5oPohIPPkgVB3QikC7I5ISdEHSOx6Wr57JcMyatlZjh8MEdA/9x2H7qhDZvoti9meEMXsy6Yj48iUE+gbaBl2k48vtU3FjJIY1rQB58/2XbtVmCLKxtHxjTYWB0pH9XmvWiOZPr2oatkC2Qg8PmQKH3UZI3jnlyZQTNK4ucUHFzGxWed9V5bQDRZsldcofhtceQ5rhFJxPbQFIHhLWxkuI5bLjHTi1zeRC8yhz3NYOb9qCdNa1rRxCgwAIG4h4Hud0CHYzZBdbi79U9LCG8Vf7pHt4cOV7di0GkEGcce6vPDs518Xgu2Fisey2kt8xzXrJyO6woIGA/iE8XoAvGPkujB4YbA5Eu5oOj8Vve0XyObW4JQ2o3HvPisAkHl5I95qQvkYAOVBykJHtGAXtAN9DzIvkgmtBwXM7MzZbZKlBMcrAfmDuSh8mPvIu6YN5PhU/oDo2aFlteQOBo2Pje36qNxiwZ2M6Qfhi3EeJ6fdBbPapw6d7L/d2mtseGvQg/svnO1uvt9z+DQtPwAfjkmEjh/pb/usJQHJKd0g3QgCjrsk3SjkgEcyg+STfkgVKKPJA3Scig9hpc4Dq40t30VvuvZXAY3b4CViWms77LiZ52VuEZA0DFA/kAQVyUe74csbdmvfxEjy3TfiDzxVzCf5Ia97GO/l3PqmOXIyEuOwDbpBH6qXA9yDdjdecCPgi4n+KdCIPY2Uj43jf0XUR1TRsKQeYYnPk475ck4MdAl52O5RjRtDibu/svObK1rHuDgQ0c0DkPbwNBrZN9RcI8Mt6vfX0Ufpk78+fhZ8rTfPZdNVmJyQ0fI1xCBvI0vbCSRs6qrnaexYkDmFrmgqKGS+SX5RUWwBNb9U6jz5AADG2j4PQesvEhhjLmMaHHqmzMl3dRRdW7+u665mod5CYwwBxFXa84eGcnMiYwW8sGyC74Gnw/wANflTyHuywOEQ6kDb7qObjl+fp0Q5vyI+MeXHZ+wU1jRh+mxSueK4Gmh6UmmIC7tDhxRtt5ymt9PFBV/brn+8dqY8cE8MEXLzO/wDZZmSrn7WphP231HhOzJCz8qCpnNAI6IRaA9UiXok3ryQL5JDzSjdFIDklFJENNFBM9m4w/UmHoGlbFhSB+lwsPIrIezW2S5/QN/dajpkofhxtO/CUEflyCOSQu8SVGytE7eJ/Lmf2T3OozlvR3NRb5gwPjBpw3PkEDlj7aS4UK2XIzANodCuEklM8gvMLw4/6kD7Gkc51nYE0o/tJOYcVuM3Z8rt/RPZHOx2NIHNQuW92dlzE8wQG+Q/9KB32cf7pizTCrrbz8SvfvDMlxDSDVEk+PNSGBgh2MIwAG1R80wz2R4vdiMChGSfzQdI4GPy5eJoINHldJ2MPFJsMYPoovFyZREJmw8feG3U6t07Gova3idE/bpzQM8uEDKaxgppdtXVS+nyCDUcWiBxNfz8aIH3Va1LWPdcmLIfCXgfh8HFW5s2rDh6e7K1fF4rLI2EV4m7BQXHAw/w42ZUrqNPbEBQAHj9V37MwMm7axBg+CFr5ifPknIwX92wueTTAQRvQTjsVika1qE+xEeMGg+biT+yDAu1uScztFqM13x5Mh/8AMqGTnPdxZmQ89Znn/wAimyACKRaBugQi0UlQPVAWg8wg80IEopfK0pHh0RsgmdCeWOkI22/NaZoP4unxvHTmsq09/DYadyNlq3Z08OksFX1QR2qPDJHDq3ZVmaYyZrS2/iu/0Vs1WHimc8C7+a/FQcGCDO+QkfF8toGznWwjfYUUYwe2n9G8rUkNP7uRpddOSzxBjeFo2v8ANApudtv5D4lXxMYdTjiHzTP+ysDg8QurlW6gGYzpNQ95dv3btkFsbxRWxvzVX1URn8D2Pe+6Ac2h6qWbkMMoLjt81qt5ubTpcJrLMjqDxzq7NIH+n4kc2NGXsALmgmyUZeBDFG5zS4eQcTuucGoOiDQ6CUAAC6sJczU4u52aSaJ5UeWyCq6y/vIGuJsnJaLPoVq2m4zn4k2RCPxGzMEXnW5WN6lLMxjGGjFx8QNfzAf7rSexefqBw71B3wA8Qa0VRO/6FBoek5mU/T8qPKZExpAAPFu3zUp2Bj49NzM0iu/mpv8ApaKH6lUzKm4WNHHs8kEfXmtG7PRNw+y2NwjljmQ+pBKD5P1Aj3yYDlxEpqV2yzeTM4VReaXE+iAA8UleiVFoE6pdkAUi0B0SI6peqASjmhA5oHOK/gmjHmtb7L3LjCMbkD/dZADwlrgORWsdjMlscYe82C0fogks+JkJBcbJVd94aMtzKAY07eYT/VcySbMeG8roeig8yo5wQd7AtBOukbLjiqJvn4JvmRhoFURXNc9Na5zHizRFDzXYRPbCY3kEi6JQco4S/FeGjYblRLmd3xM5G7+qn44JGYpDifmF0o+eEzuJArhKDywtAj4upo/VRGTA2bVWkW2gW/XxT3IcWOLSSKG36JiM6J2qZEovu2Hgbt4AboH7dNI3ZLKN/wCpRurwvx4ac57iR/N0ClWalj0OGRpvle1qP7RZcc0AY0WeJoJu6HMoISKCOcNZK3ibxtcr52ckOPpvfZMT+4leQ2RounN2IKouOeGr5rSuzcjXdkjA0gyDUvh8aMdlB4zckZeRC2Egmg1oHUnYfqtndCMfSjA35Y4CwfRtLLOxmHDqfabFLogDBxyv25huzb+p+y1rKYX40rBuXMcB+SD42yBUrx5rgSnOe10eXKxwog0mx2QFJK3SjdA8UAeSQJSjogEItHkgVAItIjrzQOGj8MlWns5qrm8MRcbACqzDUZHUlPMAuizLuhaDQCOJ3eHryURkRSTZQHLe1LaTeQOCiaFp5lY0cB70to8KBcZgixYqq6olcM6Yse3e7G5C5944xENPS02kbI4teSTR3HigfNyiYGtJO52XKF/4duG7iT/Zc8fFke/iBprd6TqdjWtZQ2a6x+SCB1SUR52O2gCXN4vPfko3Cil95y+5eGXO8WW3QtPdZikfqcDqpjnAcXqU30mUFs7uXHO9wN+dIHBwcgjiMsZ9Y1E6nG+PhDgOK7NdVYxkN3AfW3TdR+u8M2miZpB7nLLXEeDm7fcIIFhL2EjnatWkyyw6Kx5cWcWY4tIO9tb/ALqqt2IN7X0VozpYoNG0mEN4u9hknd5Fztj+QQX32RSifWtVmefiEUUTB6kuctZWX+x3T449OfqXHxPlf3bR/T4k+a02SQNYXX02QfL/ALV9Ki0jtrl40AqNzGyNHkRf91TSN1o/t5j4O3DXj/m4UZP0Lgs4QCOiOqN+iAohJy2ShFboC0WPBHVCBUbdElIQd43AbndSWn402ZnQtgaT8PxeqZae1plHeDZXvs5jNZOwtaBtaCc0fBkxHOk4gS3YhetRd73xNDaDTZUj8DQQBuQSo6T8J8jnfI/cFBHwNO7a6UEpDWtDD81bpZH8ABaN+i5t+KnPNWgcudWK5zDTiK9Cm7Mr8JjHi3AH69F1ED5WsY3YDcpw7TgwRuLLvw/NAx7QRCPRmZPDTgeIHwohUrT+77giZryQ91BvhavPaR7snR82Jrf/AIo+IAeB2VT0LgdHJvduDh6ElAjImvFMxZ3D/XScQ4r5dG1ZjoiwM7mSib5OIv8AIqTYWjfhG45FO9EdHkz5uFI5tZEYaGnmen2NIKE1xAAPo4K36nHEdL0h1006e3fzDiFVMmF0GTLFICJGPLXDzGymWSvn03DjY41DEW14fFaDXfZkRD2VxGRn8R8ssj/AjipW45gazgd4fCCs89mOaRpMunSgd5ADLFIOrXO3H5q0ZkrgC0/CefPyQZV7dnibtBps4G7sMtP0cf7rNFoXtcf32Tpsh5hsjD+YKz7kgRCK80eqAQdkFF2EACUcjukASncIFCOZ2SC0vIIOsTyx7SOhWkdl3icQkHckD7rNWfMCrh2RzhFI1l1Rsfqg0aaIsDyaBCishvfwPIO7TYU89gyceOVrhTgSVFY8VB4LdibpBETAMY3xPJKQAwPNc6TnVMdrWgjauqj43CSIEnqgncJjQNiCSE6ysuOKFreFvwggfoo/T3OotsV0JXnVi1sdMIJJtAStjeHyEUHx8BHQ0VQyx2nZjsaJoAc1paPEbq+aexubjyQOfwucOJp8Dar+vabK8QvjZ/ncWwW/9RqCLL5pKuXgHXgC5wH3bKbLA+WSQODi/wAN90QtjyZbMnxNFujGxHqFLYzWRgU0Afqg5e0DSjHqbtTxm3iZdP4gNg4jdQemzuDXRVsKvxCvOkazpz2HQ9WIGHkuqKR24jcdqPkVU9X0qfs32gGLkNtjJA5jukjDy9UE7oOoyaD2hifNZx5Ghko5fC4A2Fo2pSANJ47v7jp9qWa6/F3pbxu4pY2cLnf1NO7fsaVu0HN/ifZqCSQ3NjDupvElvI/lSCj+04F2PhyDk2Vw9LCoHVaX7SIL0XvP+nO0/nYWaddkCdUqEHkgEiD5JaQIClSbopB6HU+CLtA2RzQdIxbq8lIYMpxsuNwNdKTHHIDj16JxOSGxubzBQbJ2Tzm5enugeaewX6hOu65uHIWCs20HWn4mTBNG6gTTh4jktGwJ25kT3NdYI4kDDUgHQU3ehRtQMVRtt/IFWINaZ3Qnk4cz4qEzcRzHHYlqDvjzta3iut14zcgvYGsFnxCYOa6w4XV0Auha+Nt1dnZB10yaSKVrr5OAVuytKGdgxZEfwyx8iOovqqjBxkW5u92rRqWoSM7PuOI+j8LHkc22EEHqujsdGZcvD4+7BIysUgTQ+ZH8w8lWMyaTEd3M8geSfwp2CmyDx8j4hReo6pqOBqrHY+RMHEA93xWL8KV0lx+9wWM1OKP3iSNrpaHwhxHIjofNBBwYsUtGT4mHo4fMrc3Cj7TaWMOWVn8QxadiF/ORoG7VFt0MDhbp7y1/DYglNtkPk7p5KEyMvIjyCyN0kGXCfkcKexwKCc1zAcIodRghe51Nxchg5xuHykjwIsLv2HmLM3P06QkDJhMjB4Pbz+1KT0TNl1UMnzmtEsrW4+Zwcn/0S+t7FVcSy6F2hY7IJMmJk2T4sJo+uxQSPtCbx9lJnnmHxfrSyY30W0e0jAe7snn9x8QhlZI6v6Lv9wsXHnyQHqgpeqRAckI580IFSbISGkHoVRJR1QOSOSDpCeFydg21zSPl3TKM/GLTuN1SEeRCBceQwytY7l0WrdiJHTxSMuz3Zo+KyWZ2xI35brSvZXkGYubzc1zvpsgl84lkokrYHmE9ELZ42vr5gLXjXIxDOXFv4b7sLpo8rJsLfct2CBrk6U35mN+Hx80n8GL2xuojiHRS0uTDFwsmlYzr8RTrDnimguF7ZOHoEEbDoBIa2xwgi6TzL0/Fg0/Nhy5GRQTADicao/3UpFKY43lzdh4Kldo5pMyd8TnXGBxN9fFAwysHDx9bZnNbj5QEQDpoTvxjkSPFD8qCWGUtJ43AjhdzBPj90sHdjHL3RtBmaA57OYIXqbuYcOaV4BnqmSdb8CgMTUJsQs7vgPCLLXiw4NP9k/1Z2i9oGcYJxNUib8EhHzfXqFV2ylzy1tn4aI/svGn5b3ZUvGLa4Uz9igkNN1aXR89wyYBxsPdZMN7Ftblp/IhSvamDC1nQYdexfxuFvdykbO4Cas+YUZDg/wAeimaW1qOMy2EnaWPq0+YPIqZ9nuTi5cGbpOQ0MbkHg7t2xDwCHD16oJDs/L/iDs5lYrhxy+6vx3n+pzRQ+tUsFdG6N7o3AhzCWkHoQtx9lzHYOv6lpchJcHh1HpwktP2pZZ2+xhhds9Yga2g3Jca9d0EB1Qi0dEAkSgIQHmgpLSoAcl6NUkCDyFIPcX3TgD4mu3802b8vLclOuGo65OQeHtq66laV7G4XF+ZJ0FgfYLNt3t2G4C1r2Qxd3oMmR/NJM5rfOuaCa7VRP92sDcE7+dKo6VrvuOO5/DxBwNMPUrStSxW5mM+KTm4beqx+eB+NqWTiPHxNk+EHzQMNe1WfMyBK954j5rlpfaPO0x7HxSO26EpnrQdBN3bm0Qo8P2Acfog1TSPaVFM4Q6hjNLXbFzdiuOflwyZbMjFlEkLrHmPIhZvHG0lrmncFO4cqeE2Hm+SC/QCKSIb8IG9Wm7YZdTzYsDGZxSO5eDR1JULg5j5oiHA8TgKI8bT3L7R/4bxXQ6dwnUpxc0x34B/SEFw1rsthafiwuwq78D43PfXHQ3Kqk7MfHjnljI4o2U0dLJCp2V2h1TKkL58pzyf6lxM+fLC8F7yH1t4+CC+4erOwMozY0TTLI1racP5epXt2E6L2gwDDeay8jHyYq5EP5n7FQOjSPGkRSPc58pe4WRvwgUGj6qdzJJ8XtRjxwnhycPHx4Aa3sts1+ZQXLstCJ/ahrGbBRhbI+Hblysn8wsx9smP3HtC1Fw5SBj/zaFr/ALPcVuLjQ5FfFmPknLvVxG/0Czr/AIgMIw9qsXLA+HIxwCfMbIMvR1QhAeqPRBpAKARdoQgG9UIQg9N/dO3fM30CEIBmztlsnspA/wAJYu3/ADpf1QhBcXf/AGG+izHtO0DtkKAFxi9vNCEFZ7btA1fIAAHxjkPJVtwG2yEIOmNyK7nkfVCEFj7PAGWKx0J+yrGrOLs+YuJPxdUIQNW7yNB5WP1VwxGNPCC1vXohCCa7MMY/tBhRuY1zOIHhIsfkpjKa09vM95aOPiPxVvsw0hCC59jyf8O6X6N/Qqj/APEHu3SCefC7f6oQgxvxSDkUIQB5JEIQKOaDzQhB/9k=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96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56" y="2229041"/>
            <a:ext cx="2772308" cy="322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689" name="Picture 9" descr="http://zl.elsevier.es/imatges/37/37v73n06/grande/37v73n06-13188378fi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1" y="2706619"/>
            <a:ext cx="2888233" cy="24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833406180"/>
      </p:ext>
    </p:extLst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11560" y="155679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B.2.1.3.Lipomielomeningozelea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043608" y="2348880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1/4000 </a:t>
            </a:r>
            <a:r>
              <a:rPr lang="es-ES" dirty="0" err="1"/>
              <a:t>jaioberri</a:t>
            </a:r>
            <a:endParaRPr lang="es-ES" dirty="0"/>
          </a:p>
          <a:p>
            <a:r>
              <a:rPr lang="es-ES" dirty="0"/>
              <a:t>%90: </a:t>
            </a:r>
            <a:r>
              <a:rPr lang="es-ES" dirty="0" err="1"/>
              <a:t>konkorra</a:t>
            </a:r>
            <a:endParaRPr lang="es-ES" dirty="0"/>
          </a:p>
          <a:p>
            <a:r>
              <a:rPr lang="es-ES" dirty="0" err="1"/>
              <a:t>Sintomatologia</a:t>
            </a:r>
            <a:r>
              <a:rPr lang="es-ES" dirty="0"/>
              <a:t>: </a:t>
            </a:r>
            <a:r>
              <a:rPr lang="es-ES" i="1" dirty="0" err="1"/>
              <a:t>bizkarmuin-ainguratuaren</a:t>
            </a:r>
            <a:r>
              <a:rPr lang="es-ES" i="1" dirty="0"/>
              <a:t> </a:t>
            </a:r>
            <a:r>
              <a:rPr lang="es-ES" i="1" dirty="0" err="1"/>
              <a:t>sindromea</a:t>
            </a:r>
            <a:endParaRPr lang="es-ES" i="1" dirty="0"/>
          </a:p>
          <a:p>
            <a:r>
              <a:rPr lang="es-ES" dirty="0" err="1"/>
              <a:t>Diagnostikoa</a:t>
            </a:r>
            <a:r>
              <a:rPr lang="es-ES" dirty="0"/>
              <a:t>: </a:t>
            </a:r>
            <a:r>
              <a:rPr lang="es-ES" dirty="0" err="1"/>
              <a:t>azterketa</a:t>
            </a:r>
            <a:r>
              <a:rPr lang="es-ES" dirty="0"/>
              <a:t> </a:t>
            </a:r>
            <a:r>
              <a:rPr lang="es-ES" dirty="0" err="1"/>
              <a:t>fisikoa</a:t>
            </a:r>
            <a:r>
              <a:rPr lang="es-ES" dirty="0"/>
              <a:t>; EM</a:t>
            </a:r>
          </a:p>
          <a:p>
            <a:r>
              <a:rPr lang="es-ES" dirty="0" err="1"/>
              <a:t>Tratamendua</a:t>
            </a:r>
            <a:r>
              <a:rPr lang="es-ES" dirty="0"/>
              <a:t>: </a:t>
            </a:r>
            <a:r>
              <a:rPr lang="es-ES" dirty="0" err="1"/>
              <a:t>ornomuina</a:t>
            </a:r>
            <a:r>
              <a:rPr lang="es-ES" dirty="0"/>
              <a:t> </a:t>
            </a:r>
            <a:r>
              <a:rPr lang="es-ES" dirty="0" err="1"/>
              <a:t>desistsatsi</a:t>
            </a:r>
            <a:r>
              <a:rPr lang="es-ES" dirty="0"/>
              <a:t> &lt; 6 </a:t>
            </a:r>
            <a:r>
              <a:rPr lang="es-ES" dirty="0" err="1"/>
              <a:t>hilabete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3394209"/>
      </p:ext>
    </p:extLst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11560" y="155679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B.2.1.3.Lipomielomeningozelea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7556" y="1871077"/>
            <a:ext cx="3298869" cy="439849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4077915835"/>
      </p:ext>
    </p:extLst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11560" y="155679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B.2.1.3.Lipomielomeningozelea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00" y="2497396"/>
            <a:ext cx="6228184" cy="350335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  <p:cxnSp>
        <p:nvCxnSpPr>
          <p:cNvPr id="4" name="3 Conector recto de flecha"/>
          <p:cNvCxnSpPr/>
          <p:nvPr/>
        </p:nvCxnSpPr>
        <p:spPr bwMode="auto">
          <a:xfrm>
            <a:off x="2555776" y="2996952"/>
            <a:ext cx="21602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7 Conector recto de flecha"/>
          <p:cNvCxnSpPr/>
          <p:nvPr/>
        </p:nvCxnSpPr>
        <p:spPr bwMode="auto">
          <a:xfrm>
            <a:off x="5076056" y="2708920"/>
            <a:ext cx="21602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9 Conector recto de flecha"/>
          <p:cNvCxnSpPr/>
          <p:nvPr/>
        </p:nvCxnSpPr>
        <p:spPr bwMode="auto">
          <a:xfrm flipV="1">
            <a:off x="5292080" y="4013449"/>
            <a:ext cx="0" cy="6396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11 Conector recto de flecha"/>
          <p:cNvCxnSpPr/>
          <p:nvPr/>
        </p:nvCxnSpPr>
        <p:spPr bwMode="auto">
          <a:xfrm>
            <a:off x="4283968" y="3573016"/>
            <a:ext cx="21602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12 Conector recto de flecha"/>
          <p:cNvCxnSpPr/>
          <p:nvPr/>
        </p:nvCxnSpPr>
        <p:spPr bwMode="auto">
          <a:xfrm flipV="1">
            <a:off x="5580112" y="4165849"/>
            <a:ext cx="0" cy="6396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2669551"/>
      </p:ext>
    </p:extLst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11560" y="155679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B.2.1.3.Lipomielomeningozelea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3"/>
          <a:stretch/>
        </p:blipFill>
        <p:spPr>
          <a:xfrm>
            <a:off x="987686" y="2496502"/>
            <a:ext cx="3260278" cy="3847356"/>
          </a:xfrm>
          <a:prstGeom prst="rect">
            <a:avLst/>
          </a:prstGeom>
        </p:spPr>
      </p:pic>
      <p:sp>
        <p:nvSpPr>
          <p:cNvPr id="4" name="AutoShape 2" descr="http://www.expertconsultbook.com/expertconsult/b/bbmapAsset?appID=NGE&amp;isbn=978-1-4160-5316-3&amp;eid=4-u1.0-B978-1-4160-5316-3..00218-5..f215-003-9781416053163&amp;assetType=full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94" y="2492896"/>
            <a:ext cx="3879746" cy="380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130234311"/>
      </p:ext>
    </p:extLst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899592" y="155679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B.2.1.4.Bizkarrezur </a:t>
            </a:r>
            <a:r>
              <a:rPr lang="es-ES" sz="2800" dirty="0" err="1"/>
              <a:t>arraildua</a:t>
            </a:r>
            <a:r>
              <a:rPr lang="es-ES" sz="2800" dirty="0"/>
              <a:t> (Split </a:t>
            </a:r>
            <a:r>
              <a:rPr lang="es-ES" sz="2800" dirty="0" err="1"/>
              <a:t>spinal</a:t>
            </a:r>
            <a:r>
              <a:rPr lang="es-ES" sz="2800" dirty="0"/>
              <a:t> </a:t>
            </a:r>
            <a:r>
              <a:rPr lang="es-ES" sz="2800" dirty="0" err="1"/>
              <a:t>cord</a:t>
            </a:r>
            <a:r>
              <a:rPr lang="es-ES" sz="2800" dirty="0"/>
              <a:t>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043608" y="2348880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Enbriologikoki</a:t>
            </a:r>
            <a:r>
              <a:rPr lang="es-ES" dirty="0"/>
              <a:t> </a:t>
            </a:r>
            <a:r>
              <a:rPr lang="es-ES" dirty="0" err="1"/>
              <a:t>endodermoa</a:t>
            </a:r>
            <a:r>
              <a:rPr lang="es-ES" dirty="0"/>
              <a:t> eta </a:t>
            </a:r>
            <a:r>
              <a:rPr lang="es-ES" dirty="0" err="1"/>
              <a:t>ektodermoa</a:t>
            </a:r>
            <a:r>
              <a:rPr lang="es-ES" dirty="0"/>
              <a:t> </a:t>
            </a:r>
            <a:r>
              <a:rPr lang="es-ES" dirty="0" err="1"/>
              <a:t>ez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 </a:t>
            </a:r>
            <a:r>
              <a:rPr lang="es-ES" dirty="0" err="1"/>
              <a:t>bereizi</a:t>
            </a:r>
            <a:endParaRPr lang="es-ES" dirty="0"/>
          </a:p>
          <a:p>
            <a:r>
              <a:rPr lang="es-ES" dirty="0" err="1"/>
              <a:t>Ornomuina</a:t>
            </a:r>
            <a:r>
              <a:rPr lang="es-ES" dirty="0"/>
              <a:t> </a:t>
            </a:r>
            <a:r>
              <a:rPr lang="es-ES" dirty="0" err="1"/>
              <a:t>erdibitu</a:t>
            </a:r>
            <a:endParaRPr lang="es-ES" dirty="0"/>
          </a:p>
          <a:p>
            <a:r>
              <a:rPr lang="es-ES" dirty="0"/>
              <a:t>Mota I eta II</a:t>
            </a:r>
          </a:p>
          <a:p>
            <a:r>
              <a:rPr lang="es-ES" dirty="0" err="1"/>
              <a:t>Sintomatologia</a:t>
            </a:r>
            <a:r>
              <a:rPr lang="es-ES" dirty="0"/>
              <a:t>: </a:t>
            </a:r>
            <a:r>
              <a:rPr lang="es-ES" i="1" dirty="0" err="1"/>
              <a:t>bizkarmuin-ainguratuaren</a:t>
            </a:r>
            <a:r>
              <a:rPr lang="es-ES" i="1" dirty="0"/>
              <a:t> </a:t>
            </a:r>
            <a:r>
              <a:rPr lang="es-ES" i="1" dirty="0" err="1"/>
              <a:t>sindromea</a:t>
            </a:r>
            <a:endParaRPr lang="es-ES" i="1" dirty="0"/>
          </a:p>
          <a:p>
            <a:r>
              <a:rPr lang="es-ES" dirty="0" err="1"/>
              <a:t>Diagnostikoa</a:t>
            </a:r>
            <a:r>
              <a:rPr lang="es-ES" dirty="0"/>
              <a:t>: </a:t>
            </a:r>
            <a:r>
              <a:rPr lang="es-ES" dirty="0" err="1"/>
              <a:t>azterketa</a:t>
            </a:r>
            <a:r>
              <a:rPr lang="es-ES" dirty="0"/>
              <a:t> </a:t>
            </a:r>
            <a:r>
              <a:rPr lang="es-ES" dirty="0" err="1"/>
              <a:t>fisikoa</a:t>
            </a:r>
            <a:r>
              <a:rPr lang="es-ES" dirty="0"/>
              <a:t>; EM</a:t>
            </a:r>
          </a:p>
          <a:p>
            <a:r>
              <a:rPr lang="es-ES" dirty="0" err="1"/>
              <a:t>Tratamendua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028685"/>
      </p:ext>
    </p:extLst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899592" y="155679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B.2.1.4.Bizkarrezur </a:t>
            </a:r>
            <a:r>
              <a:rPr lang="es-ES" sz="2800" dirty="0" err="1"/>
              <a:t>arraildua</a:t>
            </a:r>
            <a:r>
              <a:rPr lang="es-ES" sz="2800" dirty="0"/>
              <a:t> (Split </a:t>
            </a:r>
            <a:r>
              <a:rPr lang="es-ES" sz="2800" dirty="0" err="1"/>
              <a:t>spinal</a:t>
            </a:r>
            <a:r>
              <a:rPr lang="es-ES" sz="2800" dirty="0"/>
              <a:t> </a:t>
            </a:r>
            <a:r>
              <a:rPr lang="es-ES" sz="2800" dirty="0" err="1"/>
              <a:t>cord</a:t>
            </a:r>
            <a:r>
              <a:rPr lang="es-ES" sz="2800" dirty="0"/>
              <a:t>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pic>
        <p:nvPicPr>
          <p:cNvPr id="191493" name="Picture 5" descr="http://www.expertconsultbook.com/expertconsult/b/bbmapAsset?appID=NGE&amp;isbn=978-1-4160-5316-3&amp;eid=4-u1.0-B978-1-4160-5316-3..00219-7..f216-001ab-9781416053163&amp;assetType=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00" y="2545080"/>
            <a:ext cx="36576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4880" y="341069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Diastematomelia</a:t>
            </a:r>
            <a:r>
              <a:rPr lang="es-ES" dirty="0"/>
              <a:t> (I </a:t>
            </a:r>
            <a:r>
              <a:rPr lang="es-ES" dirty="0" err="1"/>
              <a:t>motakoa</a:t>
            </a:r>
            <a:r>
              <a:rPr lang="es-ES" dirty="0"/>
              <a:t>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213376" y="3410693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Diplomielia</a:t>
            </a:r>
            <a:endParaRPr lang="es-ES" dirty="0"/>
          </a:p>
          <a:p>
            <a:pPr algn="ctr"/>
            <a:r>
              <a:rPr lang="es-ES" dirty="0"/>
              <a:t>(II </a:t>
            </a:r>
            <a:r>
              <a:rPr lang="es-ES" dirty="0" err="1"/>
              <a:t>motakoa</a:t>
            </a:r>
            <a:r>
              <a:rPr lang="es-ES" dirty="0"/>
              <a:t>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918472372"/>
      </p:ext>
    </p:extLst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32918" r="60001" b="31041"/>
          <a:stretch/>
        </p:blipFill>
        <p:spPr bwMode="auto">
          <a:xfrm>
            <a:off x="3143064" y="2564904"/>
            <a:ext cx="2209800" cy="263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2" t="36042" r="11610" b="27917"/>
          <a:stretch/>
        </p:blipFill>
        <p:spPr bwMode="auto">
          <a:xfrm>
            <a:off x="5508104" y="2564904"/>
            <a:ext cx="3226256" cy="263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899592" y="155679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B.2.1.4.Bizkarrezur </a:t>
            </a:r>
            <a:r>
              <a:rPr lang="es-ES" sz="2800" dirty="0" err="1"/>
              <a:t>arraildua</a:t>
            </a:r>
            <a:r>
              <a:rPr lang="es-ES" sz="2800" dirty="0"/>
              <a:t> (Split </a:t>
            </a:r>
            <a:r>
              <a:rPr lang="es-ES" sz="2800" dirty="0" err="1"/>
              <a:t>spinal</a:t>
            </a:r>
            <a:r>
              <a:rPr lang="es-ES" sz="2800" dirty="0"/>
              <a:t> </a:t>
            </a:r>
            <a:r>
              <a:rPr lang="es-ES" sz="2800" dirty="0" err="1"/>
              <a:t>cord</a:t>
            </a:r>
            <a:r>
              <a:rPr lang="es-ES" sz="2800" dirty="0"/>
              <a:t>)</a:t>
            </a:r>
          </a:p>
        </p:txBody>
      </p:sp>
      <p:sp>
        <p:nvSpPr>
          <p:cNvPr id="2" name="AutoShape 4" descr="http://www.expertconsultbook.com/expertconsult/b/bbmapAsset?appID=NGE&amp;isbn=978-1-4377-0587-4&amp;eid=4-u1.0-B978-1-4377-0587-4..00116-9..f116-05-9781437705874&amp;assetType=full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2" y="2564905"/>
            <a:ext cx="2584532" cy="263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629862311"/>
      </p:ext>
    </p:extLst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99592" y="155679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B.2.1.4.Bizkarrezur </a:t>
            </a:r>
            <a:r>
              <a:rPr lang="es-ES" sz="2800" dirty="0" err="1"/>
              <a:t>arraildua</a:t>
            </a:r>
            <a:r>
              <a:rPr lang="es-ES" sz="2800" dirty="0"/>
              <a:t> (Split </a:t>
            </a:r>
            <a:r>
              <a:rPr lang="es-ES" sz="2800" dirty="0" err="1"/>
              <a:t>spinal</a:t>
            </a:r>
            <a:r>
              <a:rPr lang="es-ES" sz="2800" dirty="0"/>
              <a:t> </a:t>
            </a:r>
            <a:r>
              <a:rPr lang="es-ES" sz="2800" dirty="0" err="1"/>
              <a:t>cord</a:t>
            </a:r>
            <a:r>
              <a:rPr lang="es-ES" sz="2800" dirty="0"/>
              <a:t>)</a:t>
            </a:r>
          </a:p>
        </p:txBody>
      </p:sp>
      <p:sp>
        <p:nvSpPr>
          <p:cNvPr id="2" name="AutoShape 4" descr="http://www.expertconsultbook.com/expertconsult/b/bbmapAsset?appID=NGE&amp;isbn=978-1-4377-0587-4&amp;eid=4-u1.0-B978-1-4377-0587-4..00116-9..f116-05-9781437705874&amp;assetType=full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9456"/>
            <a:ext cx="2845482" cy="434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354139867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1412776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s-ES" sz="2800" dirty="0" err="1"/>
              <a:t>Lotura</a:t>
            </a:r>
            <a:r>
              <a:rPr lang="es-ES" sz="2800" dirty="0"/>
              <a:t> </a:t>
            </a:r>
            <a:r>
              <a:rPr lang="es-ES" sz="2800" dirty="0" err="1"/>
              <a:t>kraneo-zerbikalekoak</a:t>
            </a:r>
            <a:endParaRPr lang="es-ES" sz="2800" dirty="0"/>
          </a:p>
          <a:p>
            <a:pPr marL="457200" indent="-457200">
              <a:buAutoNum type="alphaUcPeriod"/>
            </a:pPr>
            <a:r>
              <a:rPr lang="es-ES" sz="2800" dirty="0" err="1"/>
              <a:t>Lotura</a:t>
            </a:r>
            <a:r>
              <a:rPr lang="es-ES" sz="2800" dirty="0"/>
              <a:t> </a:t>
            </a:r>
            <a:r>
              <a:rPr lang="es-ES" sz="2800" dirty="0" err="1"/>
              <a:t>lunbo-sakrokoak</a:t>
            </a:r>
            <a:endParaRPr lang="es-ES" sz="2800" dirty="0"/>
          </a:p>
        </p:txBody>
      </p:sp>
      <p:pic>
        <p:nvPicPr>
          <p:cNvPr id="172034" name="Picture 2" descr="http://www.grupogamma.com/wp-content/uploads/2011/09/5-Toda-la-columna-incluyendo-el-cr%C3%A1neo-en-corto-tiemp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3" r="25625"/>
          <a:stretch/>
        </p:blipFill>
        <p:spPr bwMode="auto">
          <a:xfrm>
            <a:off x="5777553" y="980728"/>
            <a:ext cx="3052114" cy="55531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83000"/>
                </a:schemeClr>
              </a:gs>
              <a:gs pos="52000">
                <a:schemeClr val="accent1">
                  <a:tint val="44500"/>
                  <a:satMod val="160000"/>
                  <a:lumMod val="78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4" name="3 Elipse"/>
          <p:cNvSpPr/>
          <p:nvPr/>
        </p:nvSpPr>
        <p:spPr bwMode="auto">
          <a:xfrm>
            <a:off x="7035218" y="1961837"/>
            <a:ext cx="561118" cy="531059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1000"/>
                </a:schemeClr>
              </a:gs>
              <a:gs pos="52000">
                <a:schemeClr val="accent1">
                  <a:tint val="44500"/>
                  <a:satMod val="160000"/>
                  <a:lumMod val="78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>
              <a:schemeClr val="accent1">
                <a:alpha val="96000"/>
              </a:schemeClr>
            </a:glow>
            <a:outerShdw blurRad="50800" dist="50800" dir="5400000" algn="ctr" rotWithShape="0">
              <a:srgbClr val="000000">
                <a:alpha val="86000"/>
              </a:srgbClr>
            </a:outerShdw>
            <a:reflection endPos="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27784" y="44624"/>
            <a:ext cx="36004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 err="1"/>
              <a:t>Sailkapena</a:t>
            </a:r>
            <a:endParaRPr lang="es-ES" sz="4000" dirty="0"/>
          </a:p>
        </p:txBody>
      </p:sp>
      <p:sp>
        <p:nvSpPr>
          <p:cNvPr id="7" name="6 Elipse"/>
          <p:cNvSpPr/>
          <p:nvPr/>
        </p:nvSpPr>
        <p:spPr bwMode="auto">
          <a:xfrm>
            <a:off x="7164288" y="5490386"/>
            <a:ext cx="864096" cy="96295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1000"/>
                </a:schemeClr>
              </a:gs>
              <a:gs pos="52000">
                <a:schemeClr val="accent1">
                  <a:tint val="44500"/>
                  <a:satMod val="160000"/>
                  <a:lumMod val="78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>
              <a:schemeClr val="accent1">
                <a:alpha val="96000"/>
              </a:schemeClr>
            </a:glow>
            <a:outerShdw blurRad="50800" dist="50800" dir="5400000" algn="ctr" rotWithShape="0">
              <a:srgbClr val="000000">
                <a:alpha val="86000"/>
              </a:srgbClr>
            </a:outerShdw>
            <a:reflection endPos="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81529"/>
      </p:ext>
    </p:extLst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pic>
        <p:nvPicPr>
          <p:cNvPr id="198658" name="Picture 2" descr="http://scielo.sld.cu/img/revistas/rpr/v15n1/f0115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9488" r="38446" b="39769"/>
          <a:stretch/>
        </p:blipFill>
        <p:spPr bwMode="auto">
          <a:xfrm>
            <a:off x="1907704" y="2728685"/>
            <a:ext cx="5188034" cy="33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49348" y="5889428"/>
            <a:ext cx="2906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/>
              <a:t>Normala</a:t>
            </a:r>
            <a:r>
              <a:rPr lang="es-ES" sz="1600" dirty="0"/>
              <a:t> (</a:t>
            </a:r>
            <a:r>
              <a:rPr lang="es-ES" sz="1600" dirty="0" err="1"/>
              <a:t>jaiotzerakoan</a:t>
            </a:r>
            <a:r>
              <a:rPr lang="es-ES" sz="1600" dirty="0"/>
              <a:t>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788024" y="590159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/>
              <a:t>Zergati</a:t>
            </a:r>
            <a:r>
              <a:rPr lang="es-ES" sz="1600" dirty="0"/>
              <a:t> </a:t>
            </a:r>
            <a:r>
              <a:rPr lang="es-ES" sz="1600" dirty="0" err="1"/>
              <a:t>ugari</a:t>
            </a:r>
            <a:endParaRPr lang="es-ES" sz="1600" dirty="0"/>
          </a:p>
        </p:txBody>
      </p:sp>
      <p:sp>
        <p:nvSpPr>
          <p:cNvPr id="3" name="2 Elipse"/>
          <p:cNvSpPr/>
          <p:nvPr/>
        </p:nvSpPr>
        <p:spPr bwMode="auto">
          <a:xfrm>
            <a:off x="3203848" y="3429000"/>
            <a:ext cx="117708" cy="117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11 Elipse"/>
          <p:cNvSpPr/>
          <p:nvPr/>
        </p:nvSpPr>
        <p:spPr bwMode="auto">
          <a:xfrm>
            <a:off x="5508997" y="4509120"/>
            <a:ext cx="117708" cy="1177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9592" y="155679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B.2.1.5.Bizkarmuin </a:t>
            </a:r>
            <a:r>
              <a:rPr lang="es-ES" sz="2800" dirty="0" err="1"/>
              <a:t>ainguratuaren</a:t>
            </a:r>
            <a:r>
              <a:rPr lang="es-ES" sz="2800" dirty="0"/>
              <a:t> </a:t>
            </a:r>
            <a:r>
              <a:rPr lang="es-ES" sz="2800" dirty="0" err="1"/>
              <a:t>sindromea</a:t>
            </a:r>
            <a:endParaRPr lang="es-ES" sz="28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224304132"/>
      </p:ext>
    </p:extLst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99592" y="155679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B.2.1.5.Bizkarmuin </a:t>
            </a:r>
            <a:r>
              <a:rPr lang="es-ES" sz="2800" dirty="0" err="1"/>
              <a:t>ainguratuaren</a:t>
            </a:r>
            <a:r>
              <a:rPr lang="es-ES" sz="2800" dirty="0"/>
              <a:t> </a:t>
            </a:r>
            <a:r>
              <a:rPr lang="es-ES" sz="2800" dirty="0" err="1"/>
              <a:t>sindromea</a:t>
            </a:r>
            <a:endParaRPr lang="es-ES" sz="28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  <p:pic>
        <p:nvPicPr>
          <p:cNvPr id="11" name="Picture 2" descr="http://scielo.sld.cu/img/revistas/rpr/v15n1/f0115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4" t="9848" r="15886" b="39408"/>
          <a:stretch/>
        </p:blipFill>
        <p:spPr bwMode="auto">
          <a:xfrm>
            <a:off x="683568" y="2708920"/>
            <a:ext cx="2559742" cy="33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347864" y="2708920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Zergati</a:t>
            </a:r>
            <a:r>
              <a:rPr lang="es-ES" dirty="0"/>
              <a:t> </a:t>
            </a:r>
            <a:r>
              <a:rPr lang="es-ES" dirty="0" err="1"/>
              <a:t>ugari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Sintomatologia</a:t>
            </a:r>
            <a:r>
              <a:rPr lang="es-ES" dirty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Diagnostikoa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Tratamendua</a:t>
            </a:r>
            <a:r>
              <a:rPr lang="es-ES" dirty="0"/>
              <a:t>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 err="1"/>
              <a:t>Kausa</a:t>
            </a:r>
            <a:r>
              <a:rPr lang="es-ES" dirty="0"/>
              <a:t> </a:t>
            </a:r>
            <a:r>
              <a:rPr lang="es-ES" dirty="0" err="1"/>
              <a:t>tratatu</a:t>
            </a:r>
            <a:endParaRPr lang="es-E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 err="1"/>
              <a:t>Desitsatsi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3784399"/>
      </p:ext>
    </p:extLst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152769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B.2.2. </a:t>
            </a:r>
            <a:r>
              <a:rPr lang="es-ES" sz="2800" dirty="0" err="1"/>
              <a:t>Agerikoa</a:t>
            </a:r>
            <a:r>
              <a:rPr lang="es-ES" sz="2800" dirty="0"/>
              <a:t> </a:t>
            </a:r>
            <a:r>
              <a:rPr lang="es-ES" sz="2800" dirty="0" err="1"/>
              <a:t>edo</a:t>
            </a:r>
            <a:r>
              <a:rPr lang="es-ES" sz="2800" dirty="0"/>
              <a:t> </a:t>
            </a:r>
            <a:r>
              <a:rPr lang="es-ES" sz="2800" dirty="0" err="1"/>
              <a:t>irekia</a:t>
            </a:r>
            <a:r>
              <a:rPr lang="es-ES" sz="2800" dirty="0"/>
              <a:t>: </a:t>
            </a:r>
            <a:r>
              <a:rPr lang="es-ES" sz="2800" dirty="0" err="1"/>
              <a:t>mielomeningozelea</a:t>
            </a:r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227687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Atzeko</a:t>
            </a:r>
            <a:r>
              <a:rPr lang="es-ES" dirty="0"/>
              <a:t> </a:t>
            </a:r>
            <a:r>
              <a:rPr lang="es-ES" dirty="0" err="1"/>
              <a:t>neuroporoaren</a:t>
            </a:r>
            <a:r>
              <a:rPr lang="es-ES" dirty="0"/>
              <a:t> </a:t>
            </a:r>
            <a:r>
              <a:rPr lang="es-ES" dirty="0" err="1"/>
              <a:t>itxieraren</a:t>
            </a:r>
            <a:r>
              <a:rPr lang="es-ES" dirty="0"/>
              <a:t> </a:t>
            </a:r>
            <a:r>
              <a:rPr lang="es-ES" dirty="0" err="1"/>
              <a:t>akatsa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5297505"/>
      </p:ext>
    </p:extLst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  <p:pic>
        <p:nvPicPr>
          <p:cNvPr id="11" name="Picture 4" descr="Neurulación no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7" b="15727"/>
          <a:stretch>
            <a:fillRect/>
          </a:stretch>
        </p:blipFill>
        <p:spPr bwMode="auto">
          <a:xfrm>
            <a:off x="467544" y="1982788"/>
            <a:ext cx="3543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2124894" y="38608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2264594" y="3573463"/>
            <a:ext cx="0" cy="863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9" name="Picture 2" descr="http://body-disease.com/wp-content/uploads/2012/03/Neural-tube-defect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8" r="1898" b="13804"/>
          <a:stretch/>
        </p:blipFill>
        <p:spPr bwMode="auto">
          <a:xfrm>
            <a:off x="5299884" y="1864020"/>
            <a:ext cx="2296451" cy="437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843808" y="1982788"/>
            <a:ext cx="14761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/>
              <a:t>Aurreko</a:t>
            </a:r>
            <a:r>
              <a:rPr lang="es-ES" sz="1600" dirty="0"/>
              <a:t> </a:t>
            </a:r>
            <a:r>
              <a:rPr lang="es-ES" sz="1600" dirty="0" err="1"/>
              <a:t>neuroporoa</a:t>
            </a:r>
            <a:endParaRPr lang="es-ES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796673" y="5652537"/>
            <a:ext cx="14761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/>
              <a:t>Atzeko</a:t>
            </a:r>
            <a:r>
              <a:rPr lang="es-ES" sz="1600" dirty="0"/>
              <a:t> </a:t>
            </a:r>
            <a:r>
              <a:rPr lang="es-ES" sz="1600" dirty="0" err="1"/>
              <a:t>neuroporoa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082779505"/>
      </p:ext>
    </p:extLst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152769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B.2.1. </a:t>
            </a:r>
            <a:r>
              <a:rPr lang="es-ES" sz="2800" dirty="0" err="1"/>
              <a:t>Agerikoa</a:t>
            </a:r>
            <a:r>
              <a:rPr lang="es-ES" sz="2800" dirty="0"/>
              <a:t> </a:t>
            </a:r>
            <a:r>
              <a:rPr lang="es-ES" sz="2800" dirty="0" err="1"/>
              <a:t>edo</a:t>
            </a:r>
            <a:r>
              <a:rPr lang="es-ES" sz="2800" dirty="0"/>
              <a:t> </a:t>
            </a:r>
            <a:r>
              <a:rPr lang="es-ES" sz="2800" dirty="0" err="1"/>
              <a:t>irekia</a:t>
            </a:r>
            <a:r>
              <a:rPr lang="es-ES" sz="2800" dirty="0"/>
              <a:t>: </a:t>
            </a:r>
            <a:r>
              <a:rPr lang="es-ES" sz="2800" dirty="0" err="1"/>
              <a:t>mielomeningozelea</a:t>
            </a:r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2276872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Atzeko</a:t>
            </a:r>
            <a:r>
              <a:rPr lang="es-ES" dirty="0"/>
              <a:t> </a:t>
            </a:r>
            <a:r>
              <a:rPr lang="es-ES" dirty="0" err="1"/>
              <a:t>neuroporoaren</a:t>
            </a:r>
            <a:r>
              <a:rPr lang="es-ES" dirty="0"/>
              <a:t> </a:t>
            </a:r>
            <a:r>
              <a:rPr lang="es-ES" dirty="0" err="1"/>
              <a:t>itxieraren</a:t>
            </a:r>
            <a:r>
              <a:rPr lang="es-ES" dirty="0"/>
              <a:t> </a:t>
            </a:r>
            <a:r>
              <a:rPr lang="es-ES" dirty="0" err="1"/>
              <a:t>akatsa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Inzidentzia</a:t>
            </a:r>
            <a:r>
              <a:rPr lang="es-ES" dirty="0"/>
              <a:t>: 1/2500-6000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/>
              <a:t>%85 </a:t>
            </a:r>
            <a:r>
              <a:rPr lang="es-ES" dirty="0" err="1"/>
              <a:t>zonalde</a:t>
            </a:r>
            <a:r>
              <a:rPr lang="es-ES" dirty="0"/>
              <a:t> </a:t>
            </a:r>
            <a:r>
              <a:rPr lang="es-ES" dirty="0" err="1"/>
              <a:t>dortso-lunbarrean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Etiologia</a:t>
            </a:r>
            <a:r>
              <a:rPr lang="es-ES" dirty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/>
              <a:t>F </a:t>
            </a:r>
            <a:r>
              <a:rPr lang="es-ES" dirty="0" err="1"/>
              <a:t>genetikoak</a:t>
            </a:r>
            <a:endParaRPr lang="es-E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/>
              <a:t>F </a:t>
            </a:r>
            <a:r>
              <a:rPr lang="es-ES" dirty="0" err="1"/>
              <a:t>sekundarioak</a:t>
            </a:r>
            <a:r>
              <a:rPr lang="es-ES" dirty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dirty="0" err="1"/>
              <a:t>Az</a:t>
            </a:r>
            <a:r>
              <a:rPr lang="es-ES" dirty="0"/>
              <a:t> </a:t>
            </a:r>
            <a:r>
              <a:rPr lang="es-ES" dirty="0" err="1"/>
              <a:t>folikoaren</a:t>
            </a:r>
            <a:r>
              <a:rPr lang="es-ES" dirty="0"/>
              <a:t> </a:t>
            </a:r>
            <a:r>
              <a:rPr lang="es-ES" dirty="0" err="1"/>
              <a:t>eskasia</a:t>
            </a:r>
            <a:endParaRPr lang="es-ES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s-ES" dirty="0" err="1"/>
              <a:t>Az</a:t>
            </a:r>
            <a:r>
              <a:rPr lang="es-ES" dirty="0"/>
              <a:t> </a:t>
            </a:r>
            <a:r>
              <a:rPr lang="es-ES" dirty="0" err="1"/>
              <a:t>balproiko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karbamazepinarekin</a:t>
            </a:r>
            <a:r>
              <a:rPr lang="es-ES" dirty="0"/>
              <a:t> </a:t>
            </a:r>
            <a:r>
              <a:rPr lang="es-ES" dirty="0" err="1"/>
              <a:t>tratatua</a:t>
            </a:r>
            <a:endParaRPr lang="es-ES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s-ES" dirty="0"/>
              <a:t>DM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dirty="0" err="1"/>
              <a:t>Lodiera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9402535"/>
      </p:ext>
    </p:extLst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152769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B.2.1. </a:t>
            </a:r>
            <a:r>
              <a:rPr lang="es-ES" sz="2800" dirty="0" err="1"/>
              <a:t>Agerikoa</a:t>
            </a:r>
            <a:r>
              <a:rPr lang="es-ES" sz="2800" dirty="0"/>
              <a:t> </a:t>
            </a:r>
            <a:r>
              <a:rPr lang="es-ES" sz="2800" dirty="0" err="1"/>
              <a:t>edo</a:t>
            </a:r>
            <a:r>
              <a:rPr lang="es-ES" sz="2800" dirty="0"/>
              <a:t> </a:t>
            </a:r>
            <a:r>
              <a:rPr lang="es-ES" sz="2800" dirty="0" err="1"/>
              <a:t>irekia</a:t>
            </a:r>
            <a:r>
              <a:rPr lang="es-ES" sz="2800" dirty="0"/>
              <a:t>: </a:t>
            </a:r>
            <a:r>
              <a:rPr lang="es-ES" sz="2800" dirty="0" err="1"/>
              <a:t>mielomeningozelea</a:t>
            </a:r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2276872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Hidrozefalia</a:t>
            </a:r>
            <a:r>
              <a:rPr lang="es-ES" dirty="0"/>
              <a:t>, </a:t>
            </a:r>
            <a:r>
              <a:rPr lang="es-ES" dirty="0" err="1"/>
              <a:t>Chiari</a:t>
            </a:r>
            <a:r>
              <a:rPr lang="es-ES" dirty="0"/>
              <a:t> II, siringomielia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/>
              <a:t>S </a:t>
            </a:r>
            <a:r>
              <a:rPr lang="es-ES" dirty="0" err="1"/>
              <a:t>neurologikoak</a:t>
            </a:r>
            <a:r>
              <a:rPr lang="es-ES" dirty="0"/>
              <a:t>: </a:t>
            </a:r>
            <a:r>
              <a:rPr lang="es-ES" dirty="0" err="1"/>
              <a:t>indar</a:t>
            </a:r>
            <a:r>
              <a:rPr lang="es-ES" dirty="0"/>
              <a:t> galera; </a:t>
            </a:r>
            <a:r>
              <a:rPr lang="es-ES" dirty="0" err="1"/>
              <a:t>esfinterren</a:t>
            </a:r>
            <a:r>
              <a:rPr lang="es-ES" dirty="0"/>
              <a:t> </a:t>
            </a:r>
            <a:r>
              <a:rPr lang="es-ES" dirty="0" err="1"/>
              <a:t>ezgaitasuna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Diagnosia</a:t>
            </a:r>
            <a:r>
              <a:rPr lang="es-ES" dirty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dirty="0"/>
              <a:t>Alfa </a:t>
            </a:r>
            <a:r>
              <a:rPr lang="es-ES" dirty="0" err="1"/>
              <a:t>fetoproteina</a:t>
            </a:r>
            <a:endParaRPr lang="es-ES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s-ES" dirty="0" err="1"/>
              <a:t>Ekografia</a:t>
            </a:r>
            <a:endParaRPr lang="es-ES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s-ES" dirty="0"/>
              <a:t>EM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S" dirty="0" err="1"/>
              <a:t>Amniozentesia</a:t>
            </a:r>
            <a:r>
              <a:rPr lang="es-ES" dirty="0"/>
              <a:t> (</a:t>
            </a:r>
            <a:r>
              <a:rPr lang="es-ES" dirty="0" err="1"/>
              <a:t>azetil-kolinesterasa</a:t>
            </a:r>
            <a:r>
              <a:rPr lang="es-ES" dirty="0"/>
              <a:t>)</a:t>
            </a:r>
          </a:p>
          <a:p>
            <a:pPr marL="363538" lvl="2" indent="-276225">
              <a:buFont typeface="Arial" pitchFamily="34" charset="0"/>
              <a:buChar char="•"/>
            </a:pPr>
            <a:r>
              <a:rPr lang="es-ES" dirty="0" err="1"/>
              <a:t>Tratamendua</a:t>
            </a:r>
            <a:r>
              <a:rPr lang="es-ES" dirty="0"/>
              <a:t>:</a:t>
            </a:r>
          </a:p>
          <a:p>
            <a:pPr marL="1277938" lvl="4" indent="-276225">
              <a:buFont typeface="Arial" pitchFamily="34" charset="0"/>
              <a:buChar char="•"/>
            </a:pPr>
            <a:r>
              <a:rPr lang="es-ES" dirty="0" err="1"/>
              <a:t>Intrauterinoa</a:t>
            </a:r>
            <a:endParaRPr lang="es-ES" dirty="0"/>
          </a:p>
          <a:p>
            <a:pPr marL="1277938" lvl="4" indent="-276225">
              <a:buFont typeface="Arial" pitchFamily="34" charset="0"/>
              <a:buChar char="•"/>
            </a:pPr>
            <a:r>
              <a:rPr lang="es-ES" dirty="0" err="1"/>
              <a:t>Jaio</a:t>
            </a:r>
            <a:r>
              <a:rPr lang="es-ES" dirty="0"/>
              <a:t> eta </a:t>
            </a:r>
            <a:r>
              <a:rPr lang="es-ES" dirty="0" err="1"/>
              <a:t>gero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6732524"/>
      </p:ext>
    </p:extLst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B.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lunbo-sakrokoak</a:t>
            </a:r>
            <a:endParaRPr lang="es-ES" sz="4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27584" y="155679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B.2.1.Mielomeningozelea</a:t>
            </a: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38752"/>
            <a:ext cx="4726260" cy="315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B.2.Bizkarrezurreko </a:t>
            </a:r>
            <a:r>
              <a:rPr lang="es-ES" sz="3200" b="1" dirty="0" err="1"/>
              <a:t>disrafia</a:t>
            </a:r>
            <a:endParaRPr lang="es-ES" sz="3200" b="1" dirty="0"/>
          </a:p>
        </p:txBody>
      </p:sp>
      <p:pic>
        <p:nvPicPr>
          <p:cNvPr id="8" name="Picture 2" descr="http://body-disease.com/wp-content/uploads/2012/03/Neural-tube-defect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8" r="1898" b="14203"/>
          <a:stretch/>
        </p:blipFill>
        <p:spPr bwMode="auto">
          <a:xfrm>
            <a:off x="6589486" y="1781200"/>
            <a:ext cx="2123166" cy="402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181216"/>
      </p:ext>
    </p:extLst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774812"/>
      </p:ext>
    </p:extLst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484784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Atlasaren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okzipitalizazioa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2. Os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odontoideum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-a</a:t>
            </a:r>
          </a:p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Klippel-Feil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sindromea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4.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Inbaginazio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basilarra</a:t>
            </a:r>
            <a:endParaRPr lang="es-E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3648" y="90872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A.1.Hezurreko </a:t>
            </a:r>
            <a:r>
              <a:rPr lang="es-ES" sz="3200" b="1" dirty="0" err="1"/>
              <a:t>asaldurak</a:t>
            </a:r>
            <a:endParaRPr lang="es-ES" sz="3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03648" y="335699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A.2.NSZ-eko </a:t>
            </a:r>
            <a:r>
              <a:rPr lang="es-ES" sz="3200" b="1" dirty="0" err="1"/>
              <a:t>asaldurak</a:t>
            </a:r>
            <a:endParaRPr lang="es-ES" sz="3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3568" y="400506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Chiari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malformazioak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 (I eta II </a:t>
            </a:r>
            <a:r>
              <a:rPr lang="es-ES" sz="2800" dirty="0" err="1">
                <a:solidFill>
                  <a:schemeClr val="bg1">
                    <a:lumMod val="75000"/>
                  </a:schemeClr>
                </a:solidFill>
              </a:rPr>
              <a:t>motak</a:t>
            </a:r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es-ES" sz="2800" dirty="0">
                <a:solidFill>
                  <a:schemeClr val="bg1">
                    <a:lumMod val="75000"/>
                  </a:schemeClr>
                </a:solidFill>
              </a:rPr>
              <a:t>2. Siringomielia</a:t>
            </a:r>
          </a:p>
        </p:txBody>
      </p:sp>
      <p:pic>
        <p:nvPicPr>
          <p:cNvPr id="12" name="Picture 2" descr="http://www.grupogamma.com/wp-content/uploads/2011/09/5-Toda-la-columna-incluyendo-el-cr%C3%A1neo-en-corto-tiemp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6" r="36693" b="58223"/>
          <a:stretch/>
        </p:blipFill>
        <p:spPr bwMode="auto">
          <a:xfrm>
            <a:off x="6375240" y="1133455"/>
            <a:ext cx="2442192" cy="28083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83000"/>
                </a:schemeClr>
              </a:gs>
              <a:gs pos="52000">
                <a:schemeClr val="accent1">
                  <a:tint val="44500"/>
                  <a:satMod val="160000"/>
                  <a:lumMod val="78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3" name="12 Elipse"/>
          <p:cNvSpPr/>
          <p:nvPr/>
        </p:nvSpPr>
        <p:spPr bwMode="auto">
          <a:xfrm>
            <a:off x="7467266" y="2227366"/>
            <a:ext cx="561118" cy="531059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1000"/>
                </a:schemeClr>
              </a:gs>
              <a:gs pos="52000">
                <a:schemeClr val="accent1">
                  <a:tint val="44500"/>
                  <a:satMod val="160000"/>
                  <a:lumMod val="78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>
              <a:schemeClr val="accent1">
                <a:alpha val="96000"/>
              </a:schemeClr>
            </a:glow>
            <a:outerShdw blurRad="50800" dist="50800" dir="5400000" algn="ctr" rotWithShape="0">
              <a:srgbClr val="000000">
                <a:alpha val="86000"/>
              </a:srgbClr>
            </a:outerShdw>
            <a:reflection endPos="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3270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484784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1. </a:t>
            </a:r>
            <a:r>
              <a:rPr lang="es-ES" sz="2800" dirty="0" err="1"/>
              <a:t>Atlasaren</a:t>
            </a:r>
            <a:r>
              <a:rPr lang="es-ES" sz="2800" dirty="0"/>
              <a:t> </a:t>
            </a:r>
            <a:r>
              <a:rPr lang="es-ES" sz="2800" dirty="0" err="1"/>
              <a:t>okzipitalizazioa</a:t>
            </a:r>
            <a:endParaRPr lang="es-ES" sz="2800" dirty="0"/>
          </a:p>
          <a:p>
            <a:r>
              <a:rPr lang="es-ES" sz="2800" dirty="0"/>
              <a:t>2. Os </a:t>
            </a:r>
            <a:r>
              <a:rPr lang="es-ES" sz="2800" dirty="0" err="1"/>
              <a:t>odontoideum</a:t>
            </a:r>
            <a:r>
              <a:rPr lang="es-ES" sz="2800" dirty="0"/>
              <a:t>-a</a:t>
            </a:r>
          </a:p>
          <a:p>
            <a:r>
              <a:rPr lang="es-ES" sz="2800" dirty="0"/>
              <a:t>3. </a:t>
            </a:r>
            <a:r>
              <a:rPr lang="es-ES" sz="2800" dirty="0" err="1"/>
              <a:t>Klippel-Feil</a:t>
            </a:r>
            <a:r>
              <a:rPr lang="es-ES" sz="2800" dirty="0"/>
              <a:t> </a:t>
            </a:r>
            <a:r>
              <a:rPr lang="es-ES" sz="2800" dirty="0" err="1"/>
              <a:t>sindromea</a:t>
            </a:r>
            <a:endParaRPr lang="es-ES" sz="2800" dirty="0"/>
          </a:p>
          <a:p>
            <a:r>
              <a:rPr lang="es-ES" sz="2800" dirty="0"/>
              <a:t>4. </a:t>
            </a:r>
            <a:r>
              <a:rPr lang="es-ES" sz="2800" dirty="0" err="1"/>
              <a:t>Inbaginazio</a:t>
            </a:r>
            <a:r>
              <a:rPr lang="es-ES" sz="2800" dirty="0"/>
              <a:t> </a:t>
            </a:r>
            <a:r>
              <a:rPr lang="es-ES" sz="2800" dirty="0" err="1"/>
              <a:t>basilarra</a:t>
            </a:r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90872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A.1.Hezurreko </a:t>
            </a:r>
            <a:r>
              <a:rPr lang="es-ES" sz="3200" b="1" dirty="0" err="1"/>
              <a:t>asaldurak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051724446"/>
      </p:ext>
    </p:extLst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619672" y="90872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A.1.1.Atlasaren </a:t>
            </a:r>
            <a:r>
              <a:rPr lang="es-ES" sz="3200" b="1" dirty="0" err="1"/>
              <a:t>okzipitalizazioa</a:t>
            </a:r>
            <a:endParaRPr lang="es-ES" sz="3200" b="1" dirty="0"/>
          </a:p>
        </p:txBody>
      </p:sp>
      <p:pic>
        <p:nvPicPr>
          <p:cNvPr id="13" name="Picture 2" descr="c1_assimilation_sa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1" t="25578" r="5897" b="-9838"/>
          <a:stretch/>
        </p:blipFill>
        <p:spPr bwMode="auto">
          <a:xfrm>
            <a:off x="2313052" y="1700808"/>
            <a:ext cx="4373880" cy="24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043608" y="4221088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Zonalde</a:t>
            </a:r>
            <a:r>
              <a:rPr lang="es-ES" dirty="0"/>
              <a:t> </a:t>
            </a:r>
            <a:r>
              <a:rPr lang="es-ES" dirty="0" err="1"/>
              <a:t>honetan</a:t>
            </a:r>
            <a:r>
              <a:rPr lang="es-ES" dirty="0"/>
              <a:t> </a:t>
            </a:r>
            <a:r>
              <a:rPr lang="es-ES" dirty="0" err="1"/>
              <a:t>gertatzen</a:t>
            </a:r>
            <a:r>
              <a:rPr lang="es-ES" dirty="0"/>
              <a:t> den </a:t>
            </a:r>
            <a:r>
              <a:rPr lang="es-ES" dirty="0" err="1"/>
              <a:t>sarriena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Atlasa</a:t>
            </a:r>
            <a:r>
              <a:rPr lang="es-ES" dirty="0"/>
              <a:t> </a:t>
            </a:r>
            <a:r>
              <a:rPr lang="es-ES" dirty="0" err="1"/>
              <a:t>hezur</a:t>
            </a:r>
            <a:r>
              <a:rPr lang="es-ES" dirty="0"/>
              <a:t> </a:t>
            </a:r>
            <a:r>
              <a:rPr lang="es-ES" dirty="0" err="1"/>
              <a:t>okzipitalari</a:t>
            </a:r>
            <a:r>
              <a:rPr lang="es-ES" dirty="0"/>
              <a:t> </a:t>
            </a:r>
            <a:r>
              <a:rPr lang="es-ES" dirty="0" err="1"/>
              <a:t>dago</a:t>
            </a:r>
            <a:r>
              <a:rPr lang="es-ES" dirty="0"/>
              <a:t> </a:t>
            </a:r>
            <a:r>
              <a:rPr lang="es-ES" dirty="0" err="1"/>
              <a:t>lotuta</a:t>
            </a:r>
            <a:r>
              <a:rPr lang="es-ES" dirty="0"/>
              <a:t> (</a:t>
            </a:r>
            <a:r>
              <a:rPr lang="es-ES" dirty="0" err="1"/>
              <a:t>osotasunean</a:t>
            </a:r>
            <a:r>
              <a:rPr lang="es-ES" dirty="0"/>
              <a:t> </a:t>
            </a:r>
            <a:r>
              <a:rPr lang="es-ES" dirty="0" err="1"/>
              <a:t>edo</a:t>
            </a:r>
            <a:r>
              <a:rPr lang="es-ES" dirty="0"/>
              <a:t> </a:t>
            </a:r>
            <a:r>
              <a:rPr lang="es-ES" dirty="0" err="1"/>
              <a:t>partzialki</a:t>
            </a:r>
            <a:r>
              <a:rPr lang="es-ES" dirty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malformazio</a:t>
            </a:r>
            <a:r>
              <a:rPr lang="es-ES" dirty="0"/>
              <a:t> </a:t>
            </a:r>
            <a:r>
              <a:rPr lang="es-ES" dirty="0" err="1"/>
              <a:t>batzuekin</a:t>
            </a:r>
            <a:r>
              <a:rPr lang="es-ES" dirty="0"/>
              <a:t> </a:t>
            </a:r>
            <a:r>
              <a:rPr lang="es-ES" dirty="0" err="1"/>
              <a:t>loturik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Garrantzia</a:t>
            </a:r>
            <a:r>
              <a:rPr lang="es-ES" dirty="0"/>
              <a:t>: </a:t>
            </a:r>
            <a:r>
              <a:rPr lang="es-ES" i="1" dirty="0" err="1"/>
              <a:t>ezegonkortasuna</a:t>
            </a:r>
            <a:endParaRPr lang="es-ES" i="1" dirty="0"/>
          </a:p>
        </p:txBody>
      </p:sp>
      <p:cxnSp>
        <p:nvCxnSpPr>
          <p:cNvPr id="4" name="3 Conector recto de flecha"/>
          <p:cNvCxnSpPr/>
          <p:nvPr/>
        </p:nvCxnSpPr>
        <p:spPr bwMode="auto">
          <a:xfrm flipV="1">
            <a:off x="3307904" y="2229884"/>
            <a:ext cx="50405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9 Conector recto de flecha"/>
          <p:cNvCxnSpPr/>
          <p:nvPr/>
        </p:nvCxnSpPr>
        <p:spPr bwMode="auto">
          <a:xfrm flipH="1" flipV="1">
            <a:off x="5580112" y="2564020"/>
            <a:ext cx="694940" cy="3802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3841319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907704" y="90872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A.1.2.Os </a:t>
            </a:r>
            <a:r>
              <a:rPr lang="es-ES" sz="3200" b="1" dirty="0" err="1"/>
              <a:t>odontoideum</a:t>
            </a:r>
            <a:r>
              <a:rPr lang="es-ES" sz="3200" b="1" dirty="0"/>
              <a:t>-a</a:t>
            </a:r>
          </a:p>
        </p:txBody>
      </p:sp>
      <p:pic>
        <p:nvPicPr>
          <p:cNvPr id="7" name="Picture 4" descr="Os Ondontoideum 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7" r="2961" b="27025"/>
          <a:stretch/>
        </p:blipFill>
        <p:spPr bwMode="auto">
          <a:xfrm>
            <a:off x="1907704" y="1628800"/>
            <a:ext cx="5238750" cy="216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3608" y="422108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Hezur</a:t>
            </a:r>
            <a:r>
              <a:rPr lang="es-ES" dirty="0"/>
              <a:t> </a:t>
            </a:r>
            <a:r>
              <a:rPr lang="es-ES" dirty="0" err="1"/>
              <a:t>zatia</a:t>
            </a:r>
            <a:r>
              <a:rPr lang="es-ES" dirty="0"/>
              <a:t> </a:t>
            </a:r>
            <a:r>
              <a:rPr lang="es-ES" dirty="0" err="1"/>
              <a:t>apofisi</a:t>
            </a:r>
            <a:r>
              <a:rPr lang="es-ES" dirty="0"/>
              <a:t> </a:t>
            </a:r>
            <a:r>
              <a:rPr lang="es-ES" dirty="0" err="1"/>
              <a:t>odontoidearen</a:t>
            </a:r>
            <a:r>
              <a:rPr lang="es-ES" dirty="0"/>
              <a:t> punta </a:t>
            </a:r>
            <a:r>
              <a:rPr lang="es-ES" dirty="0" err="1"/>
              <a:t>ordezkatuz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Biribila</a:t>
            </a:r>
            <a:r>
              <a:rPr lang="es-ES" dirty="0"/>
              <a:t>, eta </a:t>
            </a:r>
            <a:r>
              <a:rPr lang="es-ES" dirty="0" err="1"/>
              <a:t>ertz</a:t>
            </a:r>
            <a:r>
              <a:rPr lang="es-ES" dirty="0"/>
              <a:t> </a:t>
            </a:r>
            <a:r>
              <a:rPr lang="es-ES" dirty="0" err="1"/>
              <a:t>esklerosoekin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malformazio</a:t>
            </a:r>
            <a:r>
              <a:rPr lang="es-ES" dirty="0"/>
              <a:t> </a:t>
            </a:r>
            <a:r>
              <a:rPr lang="es-ES" dirty="0" err="1"/>
              <a:t>batzuekin</a:t>
            </a:r>
            <a:r>
              <a:rPr lang="es-ES" dirty="0"/>
              <a:t> </a:t>
            </a:r>
            <a:r>
              <a:rPr lang="es-ES" dirty="0" err="1"/>
              <a:t>loturik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Garrantzia</a:t>
            </a:r>
            <a:r>
              <a:rPr lang="es-ES" dirty="0"/>
              <a:t>: </a:t>
            </a:r>
            <a:r>
              <a:rPr lang="es-ES" i="1" dirty="0" err="1"/>
              <a:t>ezegonkortasuna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970861821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43608" y="44624"/>
            <a:ext cx="6984776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A. </a:t>
            </a:r>
            <a:r>
              <a:rPr lang="es-ES" sz="4000" dirty="0" err="1"/>
              <a:t>Lotura</a:t>
            </a:r>
            <a:r>
              <a:rPr lang="es-ES" sz="4000" dirty="0"/>
              <a:t> </a:t>
            </a:r>
            <a:r>
              <a:rPr lang="es-ES" sz="4000" dirty="0" err="1"/>
              <a:t>kraneo-zerbikalekoak</a:t>
            </a:r>
            <a:endParaRPr lang="es-ES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9087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A.1.3.Klippel-Feil </a:t>
            </a:r>
            <a:r>
              <a:rPr lang="es-ES" sz="3200" b="1" dirty="0" err="1"/>
              <a:t>sindromea</a:t>
            </a:r>
            <a:endParaRPr lang="es-ES" sz="32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043608" y="1700808"/>
            <a:ext cx="8100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Ornoen</a:t>
            </a:r>
            <a:r>
              <a:rPr lang="es-ES" dirty="0"/>
              <a:t> </a:t>
            </a:r>
            <a:r>
              <a:rPr lang="es-ES" dirty="0" err="1"/>
              <a:t>arteko</a:t>
            </a:r>
            <a:r>
              <a:rPr lang="es-ES" dirty="0"/>
              <a:t> </a:t>
            </a:r>
            <a:r>
              <a:rPr lang="es-ES" dirty="0" err="1"/>
              <a:t>fusioa</a:t>
            </a:r>
            <a:r>
              <a:rPr lang="es-ES" dirty="0"/>
              <a:t> (Z2tik Z7ra, </a:t>
            </a:r>
            <a:r>
              <a:rPr lang="es-ES" dirty="0" err="1"/>
              <a:t>gehiago</a:t>
            </a:r>
            <a:r>
              <a:rPr lang="es-ES" dirty="0"/>
              <a:t> </a:t>
            </a:r>
            <a:r>
              <a:rPr lang="es-ES" dirty="0" err="1"/>
              <a:t>behealdean</a:t>
            </a:r>
            <a:r>
              <a:rPr lang="es-ES" dirty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Idun</a:t>
            </a:r>
            <a:r>
              <a:rPr lang="es-ES" dirty="0"/>
              <a:t> </a:t>
            </a:r>
            <a:r>
              <a:rPr lang="es-ES" dirty="0" err="1"/>
              <a:t>laburra</a:t>
            </a:r>
            <a:r>
              <a:rPr lang="es-ES" dirty="0"/>
              <a:t>, </a:t>
            </a:r>
            <a:r>
              <a:rPr lang="es-ES" dirty="0" err="1"/>
              <a:t>ilearen</a:t>
            </a:r>
            <a:r>
              <a:rPr lang="es-ES" dirty="0"/>
              <a:t> </a:t>
            </a:r>
            <a:r>
              <a:rPr lang="es-ES" dirty="0" err="1"/>
              <a:t>hazkunde-lerro</a:t>
            </a:r>
            <a:r>
              <a:rPr lang="es-ES" dirty="0"/>
              <a:t> </a:t>
            </a:r>
            <a:r>
              <a:rPr lang="es-ES" dirty="0" err="1"/>
              <a:t>baxua</a:t>
            </a:r>
            <a:r>
              <a:rPr lang="es-ES" dirty="0"/>
              <a:t>, </a:t>
            </a:r>
            <a:r>
              <a:rPr lang="es-ES" dirty="0" err="1"/>
              <a:t>mugimenduen</a:t>
            </a:r>
            <a:r>
              <a:rPr lang="es-ES" dirty="0"/>
              <a:t> </a:t>
            </a:r>
            <a:r>
              <a:rPr lang="es-ES" dirty="0" err="1"/>
              <a:t>mugatzea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Sintoma</a:t>
            </a:r>
            <a:r>
              <a:rPr lang="es-ES" dirty="0"/>
              <a:t> </a:t>
            </a:r>
            <a:r>
              <a:rPr lang="es-ES" dirty="0" err="1"/>
              <a:t>neurologiko</a:t>
            </a:r>
            <a:r>
              <a:rPr lang="es-ES" dirty="0"/>
              <a:t> </a:t>
            </a:r>
            <a:r>
              <a:rPr lang="es-ES" dirty="0" err="1"/>
              <a:t>gutxi</a:t>
            </a:r>
            <a:endParaRPr lang="es-ES" i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187624" y="3452807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/>
              <a:t>Klippel-Feil</a:t>
            </a:r>
            <a:r>
              <a:rPr lang="es-ES" sz="3200" b="1" dirty="0"/>
              <a:t> </a:t>
            </a:r>
            <a:r>
              <a:rPr lang="es-ES" sz="3200" b="1" dirty="0" err="1"/>
              <a:t>sindromearen</a:t>
            </a:r>
            <a:r>
              <a:rPr lang="es-ES" sz="3200" b="1" dirty="0"/>
              <a:t> </a:t>
            </a:r>
            <a:r>
              <a:rPr lang="es-ES" sz="3200" b="1" dirty="0" err="1"/>
              <a:t>aldaera</a:t>
            </a:r>
            <a:endParaRPr lang="es-ES" sz="32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043608" y="4244895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Sarriagoa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Orno</a:t>
            </a:r>
            <a:r>
              <a:rPr lang="es-ES" dirty="0"/>
              <a:t> </a:t>
            </a:r>
            <a:r>
              <a:rPr lang="es-ES" dirty="0" err="1"/>
              <a:t>batzuen</a:t>
            </a:r>
            <a:r>
              <a:rPr lang="es-ES" dirty="0"/>
              <a:t> </a:t>
            </a:r>
            <a:r>
              <a:rPr lang="es-ES" dirty="0" err="1"/>
              <a:t>fusioa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err="1"/>
              <a:t>Kasualitatez</a:t>
            </a:r>
            <a:r>
              <a:rPr lang="es-ES" dirty="0"/>
              <a:t> </a:t>
            </a:r>
            <a:r>
              <a:rPr lang="es-ES" dirty="0" err="1"/>
              <a:t>diagnostikatua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659112494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31023</TotalTime>
  <Words>1080</Words>
  <Application>Microsoft Macintosh PowerPoint</Application>
  <PresentationFormat>Presentación en pantalla (4:3)</PresentationFormat>
  <Paragraphs>254</Paragraphs>
  <Slides>47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2" baseType="lpstr">
      <vt:lpstr>Arial</vt:lpstr>
      <vt:lpstr>Calibri</vt:lpstr>
      <vt:lpstr>Garamond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Osakidetza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Osakidetza</dc:creator>
  <cp:lastModifiedBy>Random User</cp:lastModifiedBy>
  <cp:revision>224</cp:revision>
  <dcterms:created xsi:type="dcterms:W3CDTF">2005-04-15T13:41:55Z</dcterms:created>
  <dcterms:modified xsi:type="dcterms:W3CDTF">2020-04-01T10:02:00Z</dcterms:modified>
</cp:coreProperties>
</file>